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9"/>
  </p:notesMasterIdLst>
  <p:sldIdLst>
    <p:sldId id="256" r:id="rId2"/>
    <p:sldId id="261" r:id="rId3"/>
    <p:sldId id="272" r:id="rId4"/>
    <p:sldId id="262" r:id="rId5"/>
    <p:sldId id="291" r:id="rId6"/>
    <p:sldId id="271" r:id="rId7"/>
    <p:sldId id="273" r:id="rId8"/>
    <p:sldId id="258" r:id="rId9"/>
    <p:sldId id="264" r:id="rId10"/>
    <p:sldId id="265" r:id="rId11"/>
    <p:sldId id="268" r:id="rId12"/>
    <p:sldId id="296" r:id="rId13"/>
    <p:sldId id="269" r:id="rId14"/>
    <p:sldId id="266" r:id="rId15"/>
    <p:sldId id="270" r:id="rId16"/>
    <p:sldId id="267" r:id="rId17"/>
    <p:sldId id="277" r:id="rId18"/>
    <p:sldId id="263" r:id="rId19"/>
    <p:sldId id="274" r:id="rId20"/>
    <p:sldId id="297" r:id="rId21"/>
    <p:sldId id="275" r:id="rId22"/>
    <p:sldId id="292" r:id="rId23"/>
    <p:sldId id="289" r:id="rId24"/>
    <p:sldId id="288" r:id="rId25"/>
    <p:sldId id="295" r:id="rId26"/>
    <p:sldId id="276" r:id="rId27"/>
    <p:sldId id="287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96D4"/>
    <a:srgbClr val="43F5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46" autoAdjust="0"/>
    <p:restoredTop sz="89110" autoAdjust="0"/>
  </p:normalViewPr>
  <p:slideViewPr>
    <p:cSldViewPr>
      <p:cViewPr varScale="1">
        <p:scale>
          <a:sx n="67" d="100"/>
          <a:sy n="67" d="100"/>
        </p:scale>
        <p:origin x="-52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024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132A24-14A8-4C81-BFEB-BA011AC9CCC9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232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主</a:t>
            </a:r>
            <a:r>
              <a:rPr lang="zh-TW" altLang="en-US" smtClean="0"/>
              <a:t>日</a:t>
            </a:r>
            <a:endParaRPr lang="zh-TW" altLang="en-US" sz="1200" kern="120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3991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002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700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AED9-9B1F-4D90-B9A1-E6E42C4AD74F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DD5A04-0728-4E48-9B5A-80DB903D4686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68AC2-599A-4E51-9535-ABC987B51747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0" y="838200"/>
            <a:ext cx="9144000" cy="60198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2AA833A-405F-44A7-B105-3818322885AC}" type="datetime1">
              <a:rPr lang="en-US" altLang="zh-TW" smtClean="0"/>
              <a:pPr/>
              <a:t>1/18/2014</a:t>
            </a:fld>
            <a:endParaRPr lang="en-US" altLang="zh-T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553200"/>
            <a:ext cx="2133600" cy="304800"/>
          </a:xfrm>
        </p:spPr>
        <p:txBody>
          <a:bodyPr/>
          <a:lstStyle>
            <a:lvl1pPr>
              <a:defRPr/>
            </a:lvl1pPr>
          </a:lstStyle>
          <a:p>
            <a:fld id="{F555DF14-A9A5-4E3D-9313-FE7B8270F51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20870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>
            <a:lvl1pPr>
              <a:spcBef>
                <a:spcPts val="0"/>
              </a:spcBef>
              <a:buFont typeface="Wingdings" pitchFamily="2" charset="2"/>
              <a:buChar char="Ø"/>
              <a:defRPr>
                <a:solidFill>
                  <a:srgbClr val="FFFF00"/>
                </a:solidFill>
              </a:defRPr>
            </a:lvl1pPr>
            <a:lvl2pPr marL="548640">
              <a:spcBef>
                <a:spcPts val="0"/>
              </a:spcBef>
              <a:defRPr sz="3000">
                <a:solidFill>
                  <a:srgbClr val="43F52B"/>
                </a:solidFill>
              </a:defRPr>
            </a:lvl2pPr>
            <a:lvl3pPr marL="758952">
              <a:spcBef>
                <a:spcPts val="0"/>
              </a:spcBef>
              <a:buFont typeface="Wingdings" pitchFamily="2" charset="2"/>
              <a:buChar char="v"/>
              <a:defRPr sz="2800">
                <a:solidFill>
                  <a:srgbClr val="FFC000"/>
                </a:solidFill>
              </a:defRPr>
            </a:lvl3pPr>
            <a:lvl4pPr marL="1097280">
              <a:spcBef>
                <a:spcPts val="0"/>
              </a:spcBef>
              <a:defRPr sz="2600">
                <a:solidFill>
                  <a:srgbClr val="00B0F0"/>
                </a:solidFill>
              </a:defRPr>
            </a:lvl4pPr>
            <a:lvl5pPr marL="1371600">
              <a:spcBef>
                <a:spcPts val="0"/>
              </a:spcBef>
              <a:buFont typeface="Wingdings" pitchFamily="2" charset="2"/>
              <a:buChar char="q"/>
              <a:defRPr sz="2400">
                <a:solidFill>
                  <a:srgbClr val="E296D4"/>
                </a:solidFill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37A914-0E88-45D0-A5E9-83B473A659A5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1A6FA-75A4-4D7D-AB9A-BAD973042CB3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0" y="838200"/>
            <a:ext cx="4572000" cy="6019800"/>
          </a:xfrm>
        </p:spPr>
        <p:txBody>
          <a:bodyPr/>
          <a:lstStyle>
            <a:lvl1pPr marL="274320" indent="-274320">
              <a:spcBef>
                <a:spcPts val="0"/>
              </a:spcBef>
              <a:buFont typeface="Wingdings" pitchFamily="2" charset="2"/>
              <a:buChar char="Ø"/>
              <a:defRPr sz="2800"/>
            </a:lvl1pPr>
            <a:lvl2pPr marL="457200" indent="-228600">
              <a:spcBef>
                <a:spcPts val="0"/>
              </a:spcBef>
              <a:defRPr sz="2600" baseline="0"/>
            </a:lvl2pPr>
            <a:lvl3pPr marL="640080">
              <a:spcBef>
                <a:spcPts val="0"/>
              </a:spcBef>
              <a:buFont typeface="Wingdings" pitchFamily="2" charset="2"/>
              <a:buChar char="v"/>
              <a:defRPr sz="2400"/>
            </a:lvl3pPr>
            <a:lvl4pPr marL="868680">
              <a:spcBef>
                <a:spcPts val="0"/>
              </a:spcBef>
              <a:defRPr sz="2200"/>
            </a:lvl4pPr>
            <a:lvl5pPr marL="1097280">
              <a:spcBef>
                <a:spcPts val="0"/>
              </a:spcBef>
              <a:buFont typeface="Wingdings" pitchFamily="2" charset="2"/>
              <a:buChar char="q"/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A3B779-6B1F-4677-84E5-CB8B1A4ABE70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13"/>
          <p:cNvSpPr>
            <a:spLocks noGrp="1"/>
          </p:cNvSpPr>
          <p:nvPr>
            <p:ph sz="half" idx="13"/>
          </p:nvPr>
        </p:nvSpPr>
        <p:spPr>
          <a:xfrm>
            <a:off x="4572000" y="838200"/>
            <a:ext cx="4572000" cy="6019800"/>
          </a:xfrm>
        </p:spPr>
        <p:txBody>
          <a:bodyPr/>
          <a:lstStyle>
            <a:lvl1pPr marL="274320" indent="-274320">
              <a:spcBef>
                <a:spcPts val="0"/>
              </a:spcBef>
              <a:buFont typeface="Wingdings" pitchFamily="2" charset="2"/>
              <a:buChar char="Ø"/>
              <a:defRPr sz="2800"/>
            </a:lvl1pPr>
            <a:lvl2pPr marL="457200" indent="-228600">
              <a:spcBef>
                <a:spcPts val="0"/>
              </a:spcBef>
              <a:defRPr sz="2600" baseline="0"/>
            </a:lvl2pPr>
            <a:lvl3pPr marL="640080">
              <a:spcBef>
                <a:spcPts val="0"/>
              </a:spcBef>
              <a:buFont typeface="Wingdings" pitchFamily="2" charset="2"/>
              <a:buChar char="v"/>
              <a:defRPr sz="2400"/>
            </a:lvl3pPr>
            <a:lvl4pPr marL="868680">
              <a:spcBef>
                <a:spcPts val="0"/>
              </a:spcBef>
              <a:defRPr sz="2200"/>
            </a:lvl4pPr>
            <a:lvl5pPr marL="1097280">
              <a:spcBef>
                <a:spcPts val="0"/>
              </a:spcBef>
              <a:buFont typeface="Wingdings" pitchFamily="2" charset="2"/>
              <a:buChar char="q"/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4CA97-69A6-4C87-91F8-5993B40DDBC5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382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A5F8E-32A3-4DD8-92B5-05B9A6B374CE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4EAD78-327A-44AF-8F61-13CB91328ACD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29C8-836B-4221-9B1F-D1B74EA1442D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C349EF-A0D2-445D-A15A-D2EAAE4EA634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0" y="914400"/>
            <a:ext cx="9144000" cy="59436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9E0BDC0-4AD9-4D19-A047-718ACA03F882}" type="datetime1">
              <a:rPr lang="en-US" smtClean="0"/>
              <a:pPr/>
              <a:t>1/18/2014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D0F7002-6C71-439E-BC15-90A0AF193AE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7620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ts val="600"/>
        </a:spcBef>
        <a:spcAft>
          <a:spcPts val="600"/>
        </a:spcAft>
        <a:buClr>
          <a:schemeClr val="accent1"/>
        </a:buClr>
        <a:buSzPct val="70000"/>
        <a:buFont typeface="Wingdings 2"/>
        <a:buChar char=""/>
        <a:defRPr kumimoji="0"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70000"/>
        <a:buFont typeface="Wingdings 2"/>
        <a:buChar char=""/>
        <a:defRPr kumimoji="0" sz="2800" kern="1200">
          <a:solidFill>
            <a:srgbClr val="43F52B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spcAft>
          <a:spcPts val="500"/>
        </a:spcAft>
        <a:buClr>
          <a:schemeClr val="accent1"/>
        </a:buClr>
        <a:buSzPct val="70000"/>
        <a:buFont typeface="Wingdings 2"/>
        <a:buChar char=""/>
        <a:defRPr kumimoji="0" sz="2400" kern="1200">
          <a:solidFill>
            <a:srgbClr val="FFC000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spcAft>
          <a:spcPts val="500"/>
        </a:spcAft>
        <a:buClr>
          <a:schemeClr val="accent1"/>
        </a:buClr>
        <a:buSzPct val="70000"/>
        <a:buFont typeface="Wingdings 2"/>
        <a:buChar char=""/>
        <a:defRPr kumimoji="0" sz="2200" kern="1200">
          <a:solidFill>
            <a:srgbClr val="E296D4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spcAft>
          <a:spcPts val="500"/>
        </a:spcAft>
        <a:buClr>
          <a:schemeClr val="accent1"/>
        </a:buClr>
        <a:buSzPct val="60000"/>
        <a:buFont typeface="Wingdings 2"/>
        <a:buChar char=""/>
        <a:defRPr kumimoji="0" sz="2000" kern="1200">
          <a:solidFill>
            <a:schemeClr val="accent1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smtClean="0"/>
              <a:t>申</a:t>
            </a:r>
            <a:r>
              <a:rPr lang="zh-TW" altLang="en-US"/>
              <a:t>命記對今日信徒的意義 </a:t>
            </a:r>
            <a:r>
              <a:rPr lang="en-US" altLang="zh-TW"/>
              <a:t>- Jan 18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/>
              <a:t>林前十</a:t>
            </a:r>
            <a:r>
              <a:rPr lang="zh-TW" altLang="en-US" smtClean="0"/>
              <a:t>三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-60325"/>
            <a:ext cx="3352800" cy="288925"/>
          </a:xfrm>
        </p:spPr>
        <p:txBody>
          <a:bodyPr/>
          <a:lstStyle/>
          <a:p>
            <a:r>
              <a:rPr lang="en-US" dirty="0" smtClean="0"/>
              <a:t>YFBI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Purity Law abolished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6</a:t>
            </a:r>
            <a:r>
              <a:rPr lang="zh-TW" altLang="en-US" sz="3600" dirty="0"/>
              <a:t>我定睛觀察，看見裡面有地上的四足牲畜、走獸，還有昆蟲和天空的飛鳥。</a:t>
            </a:r>
            <a:r>
              <a:rPr lang="en-US" sz="3600" dirty="0"/>
              <a:t>7 </a:t>
            </a:r>
            <a:r>
              <a:rPr lang="zh-TW" altLang="en-US" sz="3600" dirty="0"/>
              <a:t>我也聽見有聲音對我說：</a:t>
            </a:r>
            <a:r>
              <a:rPr lang="en-US" altLang="zh-TW" sz="3600" dirty="0"/>
              <a:t>'</a:t>
            </a:r>
            <a:r>
              <a:rPr lang="zh-TW" altLang="en-US" sz="3600" dirty="0"/>
              <a:t>彼得，起來，宰了吃！</a:t>
            </a:r>
            <a:r>
              <a:rPr lang="en-US" altLang="zh-TW" sz="3600" dirty="0"/>
              <a:t>'</a:t>
            </a:r>
            <a:r>
              <a:rPr lang="en-US" sz="3600" dirty="0"/>
              <a:t>8 </a:t>
            </a:r>
            <a:r>
              <a:rPr lang="zh-TW" altLang="en-US" sz="3600" dirty="0"/>
              <a:t>我說：</a:t>
            </a:r>
            <a:r>
              <a:rPr lang="en-US" altLang="zh-TW" sz="3600" dirty="0">
                <a:solidFill>
                  <a:srgbClr val="E296D4"/>
                </a:solidFill>
              </a:rPr>
              <a:t>'</a:t>
            </a:r>
            <a:r>
              <a:rPr lang="zh-TW" altLang="en-US" sz="3600" dirty="0">
                <a:solidFill>
                  <a:srgbClr val="E296D4"/>
                </a:solidFill>
              </a:rPr>
              <a:t>主啊，千萬不可，因為俗物或不潔的東西，從來沒有進過我的口</a:t>
            </a:r>
            <a:r>
              <a:rPr lang="zh-TW" altLang="en-US" sz="3600" dirty="0"/>
              <a:t>。</a:t>
            </a:r>
            <a:r>
              <a:rPr lang="en-US" altLang="zh-TW" sz="3600" dirty="0"/>
              <a:t>'</a:t>
            </a:r>
          </a:p>
          <a:p>
            <a:pPr marL="0" indent="0">
              <a:buNone/>
            </a:pPr>
            <a:r>
              <a:rPr lang="en-US" sz="3600" dirty="0" smtClean="0"/>
              <a:t>9 </a:t>
            </a:r>
            <a:r>
              <a:rPr lang="zh-TW" altLang="en-US" sz="3600" dirty="0"/>
              <a:t>第二次又有聲音從天上回答：</a:t>
            </a:r>
            <a:r>
              <a:rPr lang="en-US" altLang="zh-TW" sz="3600" dirty="0"/>
              <a:t>'</a:t>
            </a:r>
            <a:r>
              <a:rPr lang="zh-TW" altLang="en-US" sz="3600" dirty="0">
                <a:solidFill>
                  <a:srgbClr val="E296D4"/>
                </a:solidFill>
              </a:rPr>
              <a:t>神所潔淨的，你不可當作俗物</a:t>
            </a:r>
            <a:r>
              <a:rPr lang="zh-TW" altLang="en-US" sz="3600" dirty="0"/>
              <a:t>。</a:t>
            </a:r>
            <a:r>
              <a:rPr lang="en-US" altLang="zh-TW" sz="3600" dirty="0"/>
              <a:t>'</a:t>
            </a:r>
            <a:r>
              <a:rPr lang="en-US" sz="3600" dirty="0"/>
              <a:t>10 </a:t>
            </a:r>
            <a:r>
              <a:rPr lang="zh-TW" altLang="en-US" sz="3600" dirty="0"/>
              <a:t>這樣一連三次之後，所有的東西都拉回天上去了。</a:t>
            </a:r>
            <a:r>
              <a:rPr lang="en-US" sz="3600" dirty="0"/>
              <a:t>11 </a:t>
            </a:r>
            <a:r>
              <a:rPr lang="zh-TW" altLang="en-US" sz="3600" dirty="0"/>
              <a:t>就在那個時候，有三個從該撒利亞派到我這裡來的人，站在我住的房子門前</a:t>
            </a:r>
            <a:r>
              <a:rPr lang="zh-TW" altLang="en-US" sz="3600" dirty="0" smtClean="0"/>
              <a:t>。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602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Sacrificial laws abolished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Selected verse from </a:t>
            </a:r>
            <a:r>
              <a:rPr lang="en-US" sz="4000" dirty="0" err="1" smtClean="0"/>
              <a:t>Heb</a:t>
            </a:r>
            <a:r>
              <a:rPr lang="en-US" sz="4000" dirty="0" smtClean="0"/>
              <a:t> 9-10</a:t>
            </a:r>
          </a:p>
          <a:p>
            <a:pPr lvl="1"/>
            <a:r>
              <a:rPr lang="en-US" sz="3600" dirty="0" err="1" smtClean="0"/>
              <a:t>Heb</a:t>
            </a:r>
            <a:r>
              <a:rPr lang="en-US" sz="3600" dirty="0" smtClean="0"/>
              <a:t> 9:1</a:t>
            </a:r>
            <a:r>
              <a:rPr lang="zh-TW" altLang="en-US" sz="3600" dirty="0"/>
              <a:t>前約也有它敬拜的規例，和屬世界的聖所</a:t>
            </a:r>
            <a:r>
              <a:rPr lang="zh-TW" altLang="en-US" sz="3600" dirty="0" smtClean="0"/>
              <a:t>。</a:t>
            </a:r>
            <a:r>
              <a:rPr lang="en-US" altLang="zh-TW" sz="3600" dirty="0" smtClean="0"/>
              <a:t>2</a:t>
            </a:r>
            <a:r>
              <a:rPr lang="zh-TW" altLang="en-US" sz="3600" dirty="0" smtClean="0"/>
              <a:t>因</a:t>
            </a:r>
            <a:r>
              <a:rPr lang="zh-TW" altLang="en-US" sz="3600" dirty="0"/>
              <a:t>為有一個支搭好了的會幕，</a:t>
            </a:r>
            <a:r>
              <a:rPr lang="zh-TW" altLang="en-US" sz="3600" dirty="0">
                <a:solidFill>
                  <a:srgbClr val="00B0F0"/>
                </a:solidFill>
              </a:rPr>
              <a:t>第一進叫作聖所</a:t>
            </a:r>
            <a:r>
              <a:rPr lang="zh-TW" altLang="en-US" sz="3600" dirty="0"/>
              <a:t>，裡面有燈臺、桌子和陳設餅。</a:t>
            </a:r>
          </a:p>
          <a:p>
            <a:pPr lvl="1"/>
            <a:r>
              <a:rPr lang="en-US" sz="3600" dirty="0" smtClean="0"/>
              <a:t>9</a:t>
            </a:r>
            <a:r>
              <a:rPr lang="zh-TW" altLang="en-US" sz="3600" dirty="0" smtClean="0"/>
              <a:t>這</a:t>
            </a:r>
            <a:r>
              <a:rPr lang="zh-TW" altLang="en-US" sz="3600" dirty="0"/>
              <a:t>第一進會幕是現今的時代的預表，</a:t>
            </a:r>
            <a:r>
              <a:rPr lang="zh-TW" altLang="en-US" sz="3600" dirty="0">
                <a:solidFill>
                  <a:srgbClr val="E296D4"/>
                </a:solidFill>
              </a:rPr>
              <a:t>其實所獻的禮物和祭品，都不能使敬拜的人在良心上得到完全</a:t>
            </a:r>
            <a:r>
              <a:rPr lang="zh-TW" altLang="en-US" sz="3600" dirty="0" smtClean="0"/>
              <a:t>。 </a:t>
            </a:r>
            <a:r>
              <a:rPr lang="en-US" altLang="zh-TW" sz="3600" dirty="0"/>
              <a:t>10 </a:t>
            </a:r>
            <a:r>
              <a:rPr lang="zh-TW" altLang="en-US" sz="3600" dirty="0"/>
              <a:t>這些</a:t>
            </a:r>
            <a:r>
              <a:rPr lang="zh-TW" altLang="en-US" sz="3600" dirty="0">
                <a:solidFill>
                  <a:srgbClr val="FF0000"/>
                </a:solidFill>
              </a:rPr>
              <a:t>只是關於飲食和各樣潔淨的禮儀</a:t>
            </a:r>
            <a:r>
              <a:rPr lang="zh-TW" altLang="en-US" sz="3600" dirty="0"/>
              <a:t>，是在</a:t>
            </a:r>
            <a:r>
              <a:rPr lang="en-US" altLang="zh-TW" sz="3600" dirty="0"/>
              <a:t>"</a:t>
            </a:r>
            <a:r>
              <a:rPr lang="zh-TW" altLang="en-US" sz="3600" dirty="0"/>
              <a:t>更新的時候</a:t>
            </a:r>
            <a:r>
              <a:rPr lang="en-US" altLang="zh-TW" sz="3600" dirty="0"/>
              <a:t>"</a:t>
            </a:r>
            <a:r>
              <a:rPr lang="zh-TW" altLang="en-US" sz="3600" dirty="0"/>
              <a:t>來到之前，</a:t>
            </a:r>
            <a:r>
              <a:rPr lang="zh-TW" altLang="en-US" sz="3600" dirty="0">
                <a:solidFill>
                  <a:srgbClr val="FF0000"/>
                </a:solidFill>
              </a:rPr>
              <a:t>為肉體立的規例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9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Sacrificial laws abolished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/>
              <a:t>Selected verse from </a:t>
            </a:r>
            <a:r>
              <a:rPr lang="en-US" sz="4000" dirty="0" err="1" smtClean="0"/>
              <a:t>Heb</a:t>
            </a:r>
            <a:r>
              <a:rPr lang="en-US" sz="4000" dirty="0" smtClean="0"/>
              <a:t> 9-10</a:t>
            </a:r>
          </a:p>
          <a:p>
            <a:pPr lvl="1"/>
            <a:r>
              <a:rPr lang="en-US" sz="3600" dirty="0" smtClean="0"/>
              <a:t>10:1</a:t>
            </a:r>
            <a:r>
              <a:rPr lang="zh-TW" altLang="en-US" sz="3600" dirty="0">
                <a:solidFill>
                  <a:srgbClr val="E296D4"/>
                </a:solidFill>
              </a:rPr>
              <a:t>律法既然是以後要來的美好事物的影子</a:t>
            </a:r>
            <a:r>
              <a:rPr lang="zh-TW" altLang="en-US" sz="3600" dirty="0"/>
              <a:t>，不是本體的真象，就不能憑著每年獻同樣的祭品，使那些進前來的人得到完全</a:t>
            </a:r>
            <a:r>
              <a:rPr lang="en-US" altLang="zh-TW" sz="3600" dirty="0"/>
              <a:t>2 </a:t>
            </a:r>
            <a:r>
              <a:rPr lang="zh-TW" altLang="en-US" sz="3600" dirty="0"/>
              <a:t>如果敬拜的人一次得潔淨，良心就不再覺得有罪，那麼，</a:t>
            </a:r>
            <a:r>
              <a:rPr lang="zh-TW" altLang="en-US" sz="3600" dirty="0">
                <a:solidFill>
                  <a:srgbClr val="FF0000"/>
                </a:solidFill>
              </a:rPr>
              <a:t>獻祭的事不是早就停止了嗎</a:t>
            </a:r>
            <a:r>
              <a:rPr lang="zh-TW" altLang="en-US" sz="3600" dirty="0"/>
              <a:t>？ </a:t>
            </a:r>
            <a:r>
              <a:rPr lang="en-US" altLang="zh-TW" sz="3600" dirty="0"/>
              <a:t>3 </a:t>
            </a:r>
            <a:r>
              <a:rPr lang="zh-TW" altLang="en-US" sz="3600" dirty="0"/>
              <a:t>可是那些祭品，</a:t>
            </a:r>
            <a:r>
              <a:rPr lang="zh-TW" altLang="en-US" sz="3600" dirty="0">
                <a:solidFill>
                  <a:srgbClr val="E296D4"/>
                </a:solidFill>
              </a:rPr>
              <a:t>卻使人每年都想起罪來</a:t>
            </a:r>
            <a:r>
              <a:rPr lang="zh-TW" altLang="en-US" sz="3600" dirty="0"/>
              <a:t>，</a:t>
            </a:r>
            <a:r>
              <a:rPr lang="en-US" altLang="zh-TW" sz="3600" dirty="0"/>
              <a:t>4</a:t>
            </a:r>
            <a:r>
              <a:rPr lang="zh-TW" altLang="en-US" sz="3600" dirty="0">
                <a:solidFill>
                  <a:srgbClr val="FF0000"/>
                </a:solidFill>
              </a:rPr>
              <a:t>因為公牛和山羊的血不能把罪除去</a:t>
            </a:r>
            <a:r>
              <a:rPr lang="zh-TW" altLang="en-US" sz="3600" dirty="0"/>
              <a:t>。</a:t>
            </a:r>
            <a:endParaRPr lang="en-US" altLang="zh-TW" sz="3600" dirty="0"/>
          </a:p>
          <a:p>
            <a:pPr lvl="1"/>
            <a:endParaRPr lang="en-US" altLang="zh-TW" sz="3600" dirty="0" smtClean="0"/>
          </a:p>
          <a:p>
            <a:pPr lvl="1"/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902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Sacrificial laws abolished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altLang="zh-TW" sz="3200" dirty="0" smtClean="0"/>
              <a:t>5 </a:t>
            </a:r>
            <a:r>
              <a:rPr lang="zh-TW" altLang="en-US" sz="3200" dirty="0" smtClean="0"/>
              <a:t>所以，基督到世上來的時候，就說：</a:t>
            </a:r>
            <a:r>
              <a:rPr lang="en-US" altLang="zh-TW" sz="3200" dirty="0" smtClean="0"/>
              <a:t>"</a:t>
            </a:r>
            <a:r>
              <a:rPr lang="zh-TW" altLang="en-US" sz="3200" dirty="0" smtClean="0">
                <a:solidFill>
                  <a:srgbClr val="FF0000"/>
                </a:solidFill>
              </a:rPr>
              <a:t>祭品和禮物不是你所要的</a:t>
            </a:r>
            <a:r>
              <a:rPr lang="zh-TW" altLang="en-US" sz="3200" dirty="0" smtClean="0"/>
              <a:t>，你卻為我預備了身體。 </a:t>
            </a:r>
            <a:r>
              <a:rPr lang="en-US" altLang="zh-TW" sz="3200" dirty="0" smtClean="0"/>
              <a:t>6 </a:t>
            </a:r>
            <a:r>
              <a:rPr lang="zh-TW" altLang="en-US" sz="3200" dirty="0"/>
              <a:t>燔祭和贖罪祭，不是你所喜悅的； </a:t>
            </a:r>
            <a:r>
              <a:rPr lang="en-US" altLang="zh-TW" sz="3200" dirty="0"/>
              <a:t>7 </a:t>
            </a:r>
            <a:r>
              <a:rPr lang="zh-TW" altLang="en-US" sz="3200" dirty="0"/>
              <a:t>那時我說：</a:t>
            </a:r>
            <a:r>
              <a:rPr lang="en-US" altLang="zh-TW" sz="3200" dirty="0"/>
              <a:t>'</a:t>
            </a:r>
            <a:r>
              <a:rPr lang="zh-TW" altLang="en-US" sz="3200" dirty="0"/>
              <a:t>看哪！我來了，經卷上已經記載我的事</a:t>
            </a:r>
            <a:r>
              <a:rPr lang="zh-TW" altLang="en-US" sz="3200" dirty="0" smtClean="0"/>
              <a:t>，神</a:t>
            </a:r>
            <a:r>
              <a:rPr lang="zh-TW" altLang="en-US" sz="3200" dirty="0"/>
              <a:t>啊！</a:t>
            </a:r>
            <a:r>
              <a:rPr lang="zh-TW" altLang="en-US" sz="3200" dirty="0">
                <a:solidFill>
                  <a:srgbClr val="00B0F0"/>
                </a:solidFill>
              </a:rPr>
              <a:t>我來是要遵行你的旨意</a:t>
            </a:r>
            <a:r>
              <a:rPr lang="zh-TW" altLang="en-US" sz="3200" dirty="0"/>
              <a:t>。</a:t>
            </a:r>
            <a:r>
              <a:rPr lang="en-US" altLang="zh-TW" sz="3200" dirty="0" smtClean="0"/>
              <a:t>'" </a:t>
            </a:r>
            <a:r>
              <a:rPr lang="en-US" altLang="zh-TW" sz="3200" dirty="0"/>
              <a:t>8 </a:t>
            </a:r>
            <a:r>
              <a:rPr lang="zh-TW" altLang="en-US" sz="3200" dirty="0"/>
              <a:t>前面說：</a:t>
            </a:r>
            <a:r>
              <a:rPr lang="en-US" altLang="zh-TW" sz="3200" dirty="0"/>
              <a:t>"</a:t>
            </a:r>
            <a:r>
              <a:rPr lang="zh-TW" altLang="en-US" sz="3200" dirty="0">
                <a:solidFill>
                  <a:srgbClr val="FF0000"/>
                </a:solidFill>
              </a:rPr>
              <a:t>祭品和禮物，燔祭和贖罪祭，不是你所要的，也不是你所喜悅的</a:t>
            </a:r>
            <a:r>
              <a:rPr lang="zh-TW" altLang="en-US" sz="3200" dirty="0"/>
              <a:t>。</a:t>
            </a:r>
            <a:r>
              <a:rPr lang="en-US" altLang="zh-TW" sz="3200" dirty="0"/>
              <a:t>"</a:t>
            </a:r>
            <a:r>
              <a:rPr lang="zh-TW" altLang="en-US" sz="3200" dirty="0"/>
              <a:t>這些都是按照律法獻的</a:t>
            </a:r>
            <a:r>
              <a:rPr lang="zh-TW" altLang="en-US" sz="3200" dirty="0" smtClean="0"/>
              <a:t>；</a:t>
            </a:r>
            <a:r>
              <a:rPr lang="en-US" altLang="zh-TW" sz="3200" dirty="0" smtClean="0"/>
              <a:t>9 </a:t>
            </a:r>
            <a:r>
              <a:rPr lang="zh-TW" altLang="en-US" sz="3200" dirty="0"/>
              <a:t>接著又說：</a:t>
            </a:r>
            <a:r>
              <a:rPr lang="en-US" altLang="zh-TW" sz="3200" dirty="0"/>
              <a:t>"</a:t>
            </a:r>
            <a:r>
              <a:rPr lang="zh-TW" altLang="en-US" sz="3200" dirty="0"/>
              <a:t>看哪！我來了，是要遵行你的旨意。</a:t>
            </a:r>
            <a:r>
              <a:rPr lang="en-US" altLang="zh-TW" sz="3200" dirty="0"/>
              <a:t>"</a:t>
            </a:r>
            <a:r>
              <a:rPr lang="zh-TW" altLang="en-US" sz="3200" dirty="0"/>
              <a:t>可見他</a:t>
            </a:r>
            <a:r>
              <a:rPr lang="zh-TW" altLang="en-US" sz="3200" b="1" dirty="0">
                <a:solidFill>
                  <a:schemeClr val="tx1"/>
                </a:solidFill>
              </a:rPr>
              <a:t>廢除</a:t>
            </a:r>
            <a:r>
              <a:rPr lang="zh-TW" altLang="en-US" sz="3200" dirty="0"/>
              <a:t>那先前的，為要建立那後來的。</a:t>
            </a:r>
          </a:p>
          <a:p>
            <a:r>
              <a:rPr lang="zh-TW" altLang="en-US" sz="3600" b="1" dirty="0">
                <a:solidFill>
                  <a:schemeClr val="tx1"/>
                </a:solidFill>
              </a:rPr>
              <a:t>廢除</a:t>
            </a:r>
            <a:r>
              <a:rPr lang="en-US" sz="3600" dirty="0" smtClean="0"/>
              <a:t>= to kill, put to death (remove)</a:t>
            </a:r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 with the Sabbath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Is Sabbath ceremonial or moral?</a:t>
            </a:r>
          </a:p>
          <a:p>
            <a:r>
              <a:rPr lang="en-US" dirty="0" smtClean="0"/>
              <a:t>Only </a:t>
            </a:r>
            <a:r>
              <a:rPr lang="en-US" dirty="0" smtClean="0"/>
              <a:t>commandment with a changing reason:</a:t>
            </a:r>
          </a:p>
          <a:p>
            <a:pPr lvl="1"/>
            <a:r>
              <a:rPr lang="en-US" dirty="0" err="1" smtClean="0"/>
              <a:t>Exod</a:t>
            </a:r>
            <a:r>
              <a:rPr lang="en-US" dirty="0" smtClean="0"/>
              <a:t> 20:</a:t>
            </a:r>
            <a:r>
              <a:rPr lang="en-US" altLang="zh-TW" dirty="0" smtClean="0"/>
              <a:t>9 </a:t>
            </a:r>
            <a:r>
              <a:rPr lang="zh-TW" altLang="en-US" dirty="0"/>
              <a:t>六日要勞碌，作你一切工作</a:t>
            </a:r>
            <a:r>
              <a:rPr lang="zh-TW" altLang="en-US" dirty="0" smtClean="0"/>
              <a:t>。</a:t>
            </a:r>
            <a:r>
              <a:rPr lang="en-US" altLang="zh-TW" dirty="0" smtClean="0"/>
              <a:t>10</a:t>
            </a:r>
            <a:r>
              <a:rPr lang="zh-TW" altLang="en-US" dirty="0" smtClean="0"/>
              <a:t>但</a:t>
            </a:r>
            <a:r>
              <a:rPr lang="zh-TW" altLang="en-US" dirty="0"/>
              <a:t>第七日是耶和華你</a:t>
            </a:r>
            <a:r>
              <a:rPr lang="zh-TW" altLang="en-US" dirty="0" smtClean="0"/>
              <a:t>的神</a:t>
            </a:r>
            <a:r>
              <a:rPr lang="zh-TW" altLang="en-US" dirty="0"/>
              <a:t>的安息</a:t>
            </a:r>
            <a:r>
              <a:rPr lang="zh-TW" altLang="en-US" dirty="0" smtClean="0"/>
              <a:t>日</a:t>
            </a:r>
            <a:endParaRPr lang="en-US" altLang="zh-TW" dirty="0" smtClean="0"/>
          </a:p>
          <a:p>
            <a:pPr lvl="1"/>
            <a:r>
              <a:rPr lang="en-US" altLang="zh-TW" dirty="0" smtClean="0">
                <a:solidFill>
                  <a:srgbClr val="FF0000"/>
                </a:solidFill>
              </a:rPr>
              <a:t>Reason</a:t>
            </a:r>
            <a:r>
              <a:rPr lang="en-US" altLang="zh-TW" dirty="0" smtClean="0"/>
              <a:t>: 11</a:t>
            </a:r>
            <a:r>
              <a:rPr lang="zh-TW" altLang="en-US" dirty="0">
                <a:solidFill>
                  <a:srgbClr val="E296D4"/>
                </a:solidFill>
              </a:rPr>
              <a:t>因為耶和華在六日之內造天、地、海</a:t>
            </a:r>
            <a:r>
              <a:rPr lang="zh-TW" altLang="en-US" dirty="0"/>
              <a:t>和其中的萬物，第七日就歇息了</a:t>
            </a:r>
          </a:p>
          <a:p>
            <a:pPr lvl="1"/>
            <a:r>
              <a:rPr lang="en-US" dirty="0" err="1" smtClean="0"/>
              <a:t>Deut</a:t>
            </a:r>
            <a:r>
              <a:rPr lang="en-US" dirty="0" smtClean="0"/>
              <a:t> 5:13</a:t>
            </a:r>
            <a:r>
              <a:rPr lang="zh-TW" altLang="en-US" dirty="0" smtClean="0"/>
              <a:t>六</a:t>
            </a:r>
            <a:r>
              <a:rPr lang="zh-TW" altLang="en-US" dirty="0"/>
              <a:t>日要勞碌，作你一切工作</a:t>
            </a:r>
            <a:r>
              <a:rPr lang="zh-TW" altLang="en-US" dirty="0" smtClean="0"/>
              <a:t>。</a:t>
            </a:r>
            <a:r>
              <a:rPr lang="en-US" altLang="zh-TW" dirty="0" smtClean="0"/>
              <a:t>14</a:t>
            </a:r>
            <a:r>
              <a:rPr lang="zh-TW" altLang="en-US" dirty="0" smtClean="0"/>
              <a:t>但</a:t>
            </a:r>
            <a:r>
              <a:rPr lang="zh-TW" altLang="en-US" dirty="0"/>
              <a:t>第七日是屬於耶和華</a:t>
            </a:r>
            <a:r>
              <a:rPr lang="zh-TW" altLang="en-US" dirty="0" smtClean="0"/>
              <a:t>你神</a:t>
            </a:r>
            <a:r>
              <a:rPr lang="zh-TW" altLang="en-US" dirty="0"/>
              <a:t>的安息</a:t>
            </a:r>
            <a:r>
              <a:rPr lang="zh-TW" altLang="en-US" dirty="0" smtClean="0"/>
              <a:t>日</a:t>
            </a:r>
            <a:endParaRPr lang="en-US" altLang="zh-TW" dirty="0" smtClean="0"/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Reason</a:t>
            </a:r>
            <a:r>
              <a:rPr lang="en-US" dirty="0" smtClean="0"/>
              <a:t>: 15</a:t>
            </a:r>
            <a:r>
              <a:rPr lang="zh-TW" altLang="en-US" dirty="0"/>
              <a:t>你要記住：你在埃及地作過奴僕；</a:t>
            </a:r>
            <a:r>
              <a:rPr lang="zh-TW" altLang="en-US" dirty="0">
                <a:solidFill>
                  <a:srgbClr val="E296D4"/>
                </a:solidFill>
              </a:rPr>
              <a:t>耶和華你的　神用大能的手和伸出來的膀臂，把你從那裡領出來，因此耶和華你</a:t>
            </a:r>
            <a:r>
              <a:rPr lang="zh-TW" altLang="en-US" dirty="0" smtClean="0">
                <a:solidFill>
                  <a:srgbClr val="E296D4"/>
                </a:solidFill>
              </a:rPr>
              <a:t>的神</a:t>
            </a:r>
            <a:r>
              <a:rPr lang="zh-TW" altLang="en-US" dirty="0">
                <a:solidFill>
                  <a:srgbClr val="E296D4"/>
                </a:solidFill>
              </a:rPr>
              <a:t>吩咐你要守安息</a:t>
            </a:r>
            <a:r>
              <a:rPr lang="zh-TW" altLang="en-US" dirty="0" smtClean="0">
                <a:solidFill>
                  <a:srgbClr val="E296D4"/>
                </a:solidFill>
              </a:rPr>
              <a:t>日</a:t>
            </a:r>
            <a:endParaRPr lang="zh-TW" altLang="en-US" dirty="0">
              <a:solidFill>
                <a:srgbClr val="E296D4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02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Christians are not keeping Sabbath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Sabbath </a:t>
            </a:r>
            <a:r>
              <a:rPr lang="en-US" sz="3600" dirty="0"/>
              <a:t>Equivalent </a:t>
            </a:r>
            <a:r>
              <a:rPr lang="en-US" sz="3600" dirty="0" smtClean="0"/>
              <a:t>: </a:t>
            </a:r>
            <a:r>
              <a:rPr lang="en-US" sz="3600" dirty="0">
                <a:solidFill>
                  <a:srgbClr val="E296D4"/>
                </a:solidFill>
              </a:rPr>
              <a:t>Sunday worship</a:t>
            </a:r>
          </a:p>
          <a:p>
            <a:pPr lvl="1"/>
            <a:r>
              <a:rPr lang="en-US" sz="3200" dirty="0" smtClean="0"/>
              <a:t>Mark </a:t>
            </a:r>
            <a:r>
              <a:rPr lang="en-US" sz="3200" dirty="0"/>
              <a:t>16:9</a:t>
            </a:r>
            <a:r>
              <a:rPr lang="zh-TW" altLang="en-US" sz="3200" dirty="0"/>
              <a:t>在</a:t>
            </a:r>
            <a:r>
              <a:rPr lang="zh-TW" altLang="en-US" sz="3200" dirty="0">
                <a:solidFill>
                  <a:srgbClr val="E296D4"/>
                </a:solidFill>
              </a:rPr>
              <a:t>七日的第一日</a:t>
            </a:r>
            <a:r>
              <a:rPr lang="zh-TW" altLang="en-US" sz="3200" dirty="0"/>
              <a:t>清早、耶穌復活了、</a:t>
            </a:r>
          </a:p>
          <a:p>
            <a:r>
              <a:rPr lang="en-US" sz="3600" dirty="0" smtClean="0"/>
              <a:t>Sunday Worship (descriptive)</a:t>
            </a:r>
          </a:p>
          <a:p>
            <a:pPr lvl="1"/>
            <a:r>
              <a:rPr lang="en-US" sz="3200" dirty="0" smtClean="0"/>
              <a:t>Acts </a:t>
            </a:r>
            <a:r>
              <a:rPr lang="en-US" sz="3200" dirty="0"/>
              <a:t>20:7</a:t>
            </a:r>
            <a:r>
              <a:rPr lang="zh-TW" altLang="en-US" sz="3200" dirty="0">
                <a:solidFill>
                  <a:srgbClr val="E296D4"/>
                </a:solidFill>
              </a:rPr>
              <a:t>七日的第一日</a:t>
            </a:r>
            <a:r>
              <a:rPr lang="zh-TW" altLang="en-US" sz="3200" dirty="0"/>
              <a:t>、我們</a:t>
            </a:r>
            <a:r>
              <a:rPr lang="zh-TW" altLang="en-US" sz="3200" dirty="0">
                <a:solidFill>
                  <a:srgbClr val="FF0000"/>
                </a:solidFill>
              </a:rPr>
              <a:t>聚會擘餅</a:t>
            </a:r>
            <a:r>
              <a:rPr lang="zh-TW" altLang="en-US" sz="3200" dirty="0"/>
              <a:t>的時候</a:t>
            </a:r>
            <a:r>
              <a:rPr lang="zh-TW" altLang="en-US" sz="3200" dirty="0" smtClean="0"/>
              <a:t>、</a:t>
            </a:r>
            <a:endParaRPr lang="en-US" altLang="zh-TW" sz="3200" dirty="0" smtClean="0"/>
          </a:p>
          <a:p>
            <a:r>
              <a:rPr lang="en-US" sz="3600" dirty="0" smtClean="0"/>
              <a:t>Sunday </a:t>
            </a:r>
            <a:r>
              <a:rPr lang="en-US" sz="3600" dirty="0" smtClean="0"/>
              <a:t>worship is </a:t>
            </a:r>
            <a:r>
              <a:rPr lang="en-US" sz="3600" dirty="0" smtClean="0"/>
              <a:t>mandatory </a:t>
            </a:r>
            <a:r>
              <a:rPr lang="en-US" sz="3600" dirty="0" smtClean="0"/>
              <a:t>(</a:t>
            </a:r>
            <a:r>
              <a:rPr lang="en-US" sz="3600" dirty="0" err="1" smtClean="0"/>
              <a:t>Heb</a:t>
            </a:r>
            <a:r>
              <a:rPr lang="en-US" sz="3600" dirty="0" smtClean="0"/>
              <a:t> 10:25)</a:t>
            </a:r>
          </a:p>
          <a:p>
            <a:pPr lvl="1"/>
            <a:r>
              <a:rPr lang="en-US" altLang="zh-TW" sz="3200" dirty="0" err="1"/>
              <a:t>Heb</a:t>
            </a:r>
            <a:r>
              <a:rPr lang="en-US" altLang="zh-TW" sz="3200" dirty="0"/>
              <a:t> 10:25</a:t>
            </a:r>
            <a:r>
              <a:rPr lang="zh-TW" altLang="en-US" sz="3200" dirty="0"/>
              <a:t>你們</a:t>
            </a:r>
            <a:r>
              <a:rPr lang="zh-TW" altLang="en-US" sz="3200" dirty="0">
                <a:solidFill>
                  <a:srgbClr val="FF0000"/>
                </a:solidFill>
              </a:rPr>
              <a:t>不可停止聚會</a:t>
            </a:r>
            <a:r>
              <a:rPr lang="zh-TW" altLang="en-US" sz="3200" dirty="0"/>
              <a:t>、好像那些停止慣了的人、倒要彼此勸勉．既知道</a:t>
            </a:r>
            <a:r>
              <a:rPr lang="en-US" altLang="zh-TW" sz="3200" dirty="0"/>
              <a:t>〔</a:t>
            </a:r>
            <a:r>
              <a:rPr lang="zh-TW" altLang="en-US" sz="3200" dirty="0"/>
              <a:t>原文作看見</a:t>
            </a:r>
            <a:r>
              <a:rPr lang="en-US" altLang="zh-TW" sz="3200" dirty="0"/>
              <a:t>〕</a:t>
            </a:r>
            <a:r>
              <a:rPr lang="zh-TW" altLang="en-US" sz="3200" dirty="0"/>
              <a:t>那日子臨近、就更當如此</a:t>
            </a:r>
          </a:p>
          <a:p>
            <a:pPr lvl="1"/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595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“Law” </a:t>
            </a:r>
            <a:r>
              <a:rPr lang="en-US" dirty="0"/>
              <a:t>practiced before the Mosaic era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Sacrificial offerings:</a:t>
            </a:r>
          </a:p>
          <a:p>
            <a:pPr lvl="1"/>
            <a:r>
              <a:rPr lang="en-US" sz="3200" dirty="0" smtClean="0"/>
              <a:t>Gen </a:t>
            </a:r>
            <a:r>
              <a:rPr lang="en-US" sz="3200" dirty="0" smtClean="0"/>
              <a:t>8:20</a:t>
            </a:r>
            <a:r>
              <a:rPr lang="zh-TW" altLang="en-US" sz="3200" dirty="0"/>
              <a:t>挪亞為耶和華築了一座壇、拿各類潔淨的牲畜、飛鳥、</a:t>
            </a:r>
            <a:r>
              <a:rPr lang="zh-TW" altLang="en-US" sz="3200" dirty="0">
                <a:solidFill>
                  <a:srgbClr val="E296D4"/>
                </a:solidFill>
              </a:rPr>
              <a:t>獻在壇上為</a:t>
            </a:r>
            <a:r>
              <a:rPr lang="zh-TW" altLang="en-US" sz="3200" dirty="0" smtClean="0">
                <a:solidFill>
                  <a:srgbClr val="E296D4"/>
                </a:solidFill>
              </a:rPr>
              <a:t>燔</a:t>
            </a:r>
            <a:endParaRPr lang="en-US" sz="3200" dirty="0" smtClean="0">
              <a:solidFill>
                <a:srgbClr val="E296D4"/>
              </a:solidFill>
            </a:endParaRPr>
          </a:p>
          <a:p>
            <a:r>
              <a:rPr lang="en-US" sz="3600" dirty="0" smtClean="0"/>
              <a:t>Circumcision </a:t>
            </a:r>
            <a:r>
              <a:rPr lang="en-US" sz="3600" dirty="0"/>
              <a:t>(Gen 17</a:t>
            </a:r>
            <a:r>
              <a:rPr lang="en-US" sz="3600" dirty="0" smtClean="0"/>
              <a:t>)</a:t>
            </a:r>
          </a:p>
          <a:p>
            <a:pPr lvl="1"/>
            <a:r>
              <a:rPr lang="en-US" sz="3200" dirty="0" smtClean="0"/>
              <a:t>Gal </a:t>
            </a:r>
            <a:r>
              <a:rPr lang="en-US" sz="3200" dirty="0"/>
              <a:t>6:15 15 </a:t>
            </a:r>
            <a:r>
              <a:rPr lang="zh-TW" altLang="en-US" sz="3200" dirty="0">
                <a:solidFill>
                  <a:srgbClr val="E296D4"/>
                </a:solidFill>
              </a:rPr>
              <a:t>受割禮不受割禮、都無關緊要</a:t>
            </a:r>
            <a:r>
              <a:rPr lang="zh-TW" altLang="en-US" sz="3200" dirty="0"/>
              <a:t>、要緊的就是作新造的人</a:t>
            </a:r>
            <a:r>
              <a:rPr lang="zh-TW" altLang="en-US" sz="3200" dirty="0" smtClean="0"/>
              <a:t>。</a:t>
            </a:r>
            <a:endParaRPr lang="en-US" altLang="zh-TW" sz="3200" dirty="0" smtClean="0"/>
          </a:p>
          <a:p>
            <a:pPr lvl="1"/>
            <a:endParaRPr lang="en-US" sz="3200" dirty="0"/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17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</a:t>
            </a:r>
            <a:r>
              <a:rPr lang="en-US" dirty="0" smtClean="0">
                <a:solidFill>
                  <a:srgbClr val="E296D4"/>
                </a:solidFill>
              </a:rPr>
              <a:t>eating Blood</a:t>
            </a:r>
            <a:endParaRPr lang="en-US" dirty="0">
              <a:solidFill>
                <a:srgbClr val="E296D4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Prohibition about eating blood </a:t>
            </a:r>
            <a:r>
              <a:rPr lang="en-US" dirty="0" smtClean="0"/>
              <a:t>(before Mosaic)</a:t>
            </a:r>
            <a:endParaRPr lang="en-US" dirty="0" smtClean="0"/>
          </a:p>
          <a:p>
            <a:pPr lvl="1"/>
            <a:r>
              <a:rPr lang="en-US" dirty="0" smtClean="0"/>
              <a:t>Gen 9:3 </a:t>
            </a:r>
            <a:r>
              <a:rPr lang="zh-TW" altLang="en-US" dirty="0"/>
              <a:t>凡活著的動物、都可以作你們的食物、這一切我都賜給你們如同菜蔬一樣</a:t>
            </a:r>
            <a:r>
              <a:rPr lang="zh-TW" altLang="en-US" dirty="0" smtClean="0"/>
              <a:t>。</a:t>
            </a:r>
            <a:r>
              <a:rPr lang="en-US" dirty="0" smtClean="0"/>
              <a:t>4</a:t>
            </a:r>
            <a:r>
              <a:rPr lang="zh-TW" altLang="en-US" dirty="0" smtClean="0"/>
              <a:t>惟</a:t>
            </a:r>
            <a:r>
              <a:rPr lang="zh-TW" altLang="en-US" dirty="0"/>
              <a:t>獨肉帶著血、那就是他的生命、你們不可喫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r>
              <a:rPr lang="en-US" altLang="zh-TW" dirty="0" smtClean="0"/>
              <a:t>Mosaic </a:t>
            </a:r>
            <a:r>
              <a:rPr lang="en-US" altLang="zh-TW" dirty="0" smtClean="0"/>
              <a:t>Prohibition :</a:t>
            </a:r>
            <a:r>
              <a:rPr lang="en-US" altLang="zh-TW" dirty="0"/>
              <a:t> (Lev 11; </a:t>
            </a:r>
            <a:r>
              <a:rPr lang="en-US" altLang="zh-TW" dirty="0" err="1"/>
              <a:t>Deut</a:t>
            </a:r>
            <a:r>
              <a:rPr lang="en-US" altLang="zh-TW" dirty="0"/>
              <a:t> 14:1-21)</a:t>
            </a:r>
            <a:endParaRPr lang="en-US" altLang="zh-TW" dirty="0" smtClean="0"/>
          </a:p>
          <a:p>
            <a:r>
              <a:rPr lang="en-US" dirty="0" smtClean="0"/>
              <a:t>NT </a:t>
            </a:r>
            <a:r>
              <a:rPr lang="en-US" dirty="0" smtClean="0"/>
              <a:t>explicitly prohibited</a:t>
            </a:r>
          </a:p>
          <a:p>
            <a:pPr lvl="1"/>
            <a:r>
              <a:rPr lang="en-US" dirty="0" smtClean="0"/>
              <a:t>Acts 15:</a:t>
            </a:r>
            <a:r>
              <a:rPr lang="en-US" altLang="zh-TW" dirty="0"/>
              <a:t>18 </a:t>
            </a:r>
            <a:r>
              <a:rPr lang="zh-TW" altLang="en-US" dirty="0"/>
              <a:t>這話是從創世以來、顯明這事的主說的。</a:t>
            </a:r>
            <a:r>
              <a:rPr lang="en-US" altLang="zh-TW" dirty="0" smtClean="0"/>
              <a:t>』 </a:t>
            </a:r>
            <a:r>
              <a:rPr lang="en-US" altLang="zh-TW" dirty="0"/>
              <a:t>19 </a:t>
            </a:r>
            <a:r>
              <a:rPr lang="zh-TW" altLang="en-US" dirty="0"/>
              <a:t>所以據我的意見、不可難為那歸</a:t>
            </a:r>
            <a:r>
              <a:rPr lang="zh-TW" altLang="en-US" dirty="0" smtClean="0"/>
              <a:t>服神</a:t>
            </a:r>
            <a:r>
              <a:rPr lang="zh-TW" altLang="en-US" dirty="0"/>
              <a:t>的外邦人</a:t>
            </a:r>
            <a:r>
              <a:rPr lang="zh-TW" altLang="en-US" dirty="0" smtClean="0"/>
              <a:t>． </a:t>
            </a:r>
            <a:r>
              <a:rPr lang="en-US" altLang="zh-TW" dirty="0"/>
              <a:t>20 </a:t>
            </a:r>
            <a:r>
              <a:rPr lang="zh-TW" altLang="en-US" dirty="0"/>
              <a:t>只要寫信、吩咐他們</a:t>
            </a:r>
            <a:r>
              <a:rPr lang="zh-TW" altLang="en-US" dirty="0">
                <a:solidFill>
                  <a:srgbClr val="E296D4"/>
                </a:solidFill>
              </a:rPr>
              <a:t>禁戒</a:t>
            </a:r>
            <a:r>
              <a:rPr lang="zh-TW" altLang="en-US" dirty="0"/>
              <a:t>偶像的污穢和姦淫、並勒死的牲畜、</a:t>
            </a:r>
            <a:r>
              <a:rPr lang="zh-TW" altLang="en-US" dirty="0">
                <a:solidFill>
                  <a:srgbClr val="E296D4"/>
                </a:solidFill>
              </a:rPr>
              <a:t>和血</a:t>
            </a:r>
            <a:r>
              <a:rPr lang="zh-TW" altLang="en-US" dirty="0"/>
              <a:t>。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General priniciples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Interpretation of OT Laws</a:t>
            </a:r>
          </a:p>
          <a:p>
            <a:pPr lvl="1"/>
            <a:r>
              <a:rPr lang="en-US" sz="3200" dirty="0" smtClean="0"/>
              <a:t>ANE </a:t>
            </a:r>
            <a:r>
              <a:rPr lang="en-US" sz="3200" dirty="0" err="1" smtClean="0"/>
              <a:t>backgrounds:parallels</a:t>
            </a:r>
            <a:r>
              <a:rPr lang="en-US" sz="3200" dirty="0" smtClean="0"/>
              <a:t>?</a:t>
            </a:r>
            <a:endParaRPr lang="en-US" sz="3200" dirty="0" smtClean="0"/>
          </a:p>
          <a:p>
            <a:pPr lvl="1"/>
            <a:r>
              <a:rPr lang="en-US" sz="3600" dirty="0" smtClean="0"/>
              <a:t>Scope: </a:t>
            </a:r>
            <a:r>
              <a:rPr lang="en-US" sz="3200" dirty="0" smtClean="0"/>
              <a:t>people</a:t>
            </a:r>
            <a:r>
              <a:rPr lang="en-US" sz="3200" dirty="0" smtClean="0"/>
              <a:t>: Jews / Gentiles</a:t>
            </a:r>
          </a:p>
          <a:p>
            <a:pPr lvl="1"/>
            <a:r>
              <a:rPr lang="en-US" sz="3200" dirty="0" smtClean="0"/>
              <a:t>de-contextualization</a:t>
            </a:r>
            <a:r>
              <a:rPr lang="en-US" sz="3200" dirty="0"/>
              <a:t> </a:t>
            </a:r>
            <a:r>
              <a:rPr lang="en-US" sz="3200" dirty="0" smtClean="0"/>
              <a:t>- </a:t>
            </a:r>
            <a:r>
              <a:rPr lang="en-US" sz="3200" dirty="0" smtClean="0"/>
              <a:t>timeless truth</a:t>
            </a:r>
            <a:endParaRPr lang="en-US" sz="3200" dirty="0" smtClean="0"/>
          </a:p>
          <a:p>
            <a:r>
              <a:rPr lang="en-US" sz="3600" dirty="0" smtClean="0"/>
              <a:t>Application </a:t>
            </a:r>
            <a:r>
              <a:rPr lang="en-US" sz="3600" dirty="0"/>
              <a:t>of OT Laws</a:t>
            </a:r>
          </a:p>
          <a:p>
            <a:pPr lvl="1"/>
            <a:r>
              <a:rPr lang="en-US" sz="3200" dirty="0" smtClean="0"/>
              <a:t>re-contextualization – </a:t>
            </a:r>
            <a:r>
              <a:rPr lang="en-US" sz="3200" b="1" dirty="0">
                <a:solidFill>
                  <a:srgbClr val="E296D4"/>
                </a:solidFill>
              </a:rPr>
              <a:t>contemporary </a:t>
            </a:r>
            <a:r>
              <a:rPr lang="en-US" sz="3200" dirty="0"/>
              <a:t>specific situation</a:t>
            </a:r>
            <a:endParaRPr lang="en-US" sz="3200" dirty="0" smtClean="0"/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60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1:</a:t>
            </a:r>
            <a:r>
              <a:rPr lang="en-US" altLang="zh-TW" dirty="0">
                <a:ea typeface="新細明體" pitchFamily="18" charset="-120"/>
              </a:rPr>
              <a:t> No idols / other gods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TW" dirty="0" smtClean="0">
                <a:ea typeface="新細明體" pitchFamily="18" charset="-120"/>
              </a:rPr>
              <a:t>ANE</a:t>
            </a:r>
            <a:r>
              <a:rPr lang="en-US" altLang="zh-TW" dirty="0" smtClean="0">
                <a:ea typeface="新細明體" pitchFamily="18" charset="-120"/>
              </a:rPr>
              <a:t>: </a:t>
            </a:r>
            <a:endParaRPr lang="en-US" altLang="zh-TW" dirty="0" smtClean="0">
              <a:ea typeface="新細明體" pitchFamily="18" charset="-120"/>
            </a:endParaRPr>
          </a:p>
          <a:p>
            <a:pPr lvl="1"/>
            <a:r>
              <a:rPr lang="en-US" altLang="zh-TW" dirty="0" smtClean="0">
                <a:ea typeface="新細明體" pitchFamily="18" charset="-120"/>
              </a:rPr>
              <a:t>all </a:t>
            </a:r>
            <a:r>
              <a:rPr lang="en-US" altLang="zh-TW" dirty="0" smtClean="0">
                <a:ea typeface="新細明體" pitchFamily="18" charset="-120"/>
              </a:rPr>
              <a:t>nations have idols &amp; multiple gods (unique in Israel)</a:t>
            </a:r>
          </a:p>
          <a:p>
            <a:r>
              <a:rPr lang="en-US" altLang="zh-TW" dirty="0" smtClean="0">
                <a:ea typeface="新細明體" pitchFamily="18" charset="-120"/>
              </a:rPr>
              <a:t>Scope: </a:t>
            </a:r>
            <a:endParaRPr lang="en-US" altLang="zh-TW" dirty="0" smtClean="0">
              <a:ea typeface="新細明體" pitchFamily="18" charset="-120"/>
            </a:endParaRPr>
          </a:p>
          <a:p>
            <a:pPr lvl="1"/>
            <a:r>
              <a:rPr lang="en-US" altLang="zh-TW" dirty="0" smtClean="0">
                <a:ea typeface="新細明體" pitchFamily="18" charset="-120"/>
              </a:rPr>
              <a:t>“</a:t>
            </a:r>
            <a:r>
              <a:rPr lang="en-US" altLang="zh-TW" dirty="0" smtClean="0">
                <a:ea typeface="新細明體" pitchFamily="18" charset="-120"/>
              </a:rPr>
              <a:t>other gods” = idols / deities of foreign nations</a:t>
            </a:r>
          </a:p>
          <a:p>
            <a:pPr lvl="2"/>
            <a:r>
              <a:rPr lang="en-US" altLang="zh-TW" dirty="0" smtClean="0">
                <a:ea typeface="新細明體" pitchFamily="18" charset="-120"/>
              </a:rPr>
              <a:t>also referred to invisible gods (</a:t>
            </a:r>
            <a:r>
              <a:rPr lang="en-US" altLang="zh-TW" dirty="0" err="1" smtClean="0">
                <a:ea typeface="新細明體" pitchFamily="18" charset="-120"/>
              </a:rPr>
              <a:t>Deut</a:t>
            </a:r>
            <a:r>
              <a:rPr lang="en-US" altLang="zh-TW" dirty="0" smtClean="0">
                <a:ea typeface="新細明體" pitchFamily="18" charset="-120"/>
              </a:rPr>
              <a:t> 7:17 ;8:17, 19; 9:4)</a:t>
            </a:r>
          </a:p>
          <a:p>
            <a:r>
              <a:rPr lang="en-US" altLang="zh-TW" dirty="0" smtClean="0">
                <a:ea typeface="新細明體" pitchFamily="18" charset="-120"/>
              </a:rPr>
              <a:t>Generalized principle: </a:t>
            </a:r>
          </a:p>
          <a:p>
            <a:pPr lvl="1"/>
            <a:r>
              <a:rPr lang="en-US" altLang="zh-TW" dirty="0" smtClean="0">
                <a:ea typeface="新細明體" pitchFamily="18" charset="-120"/>
              </a:rPr>
              <a:t>includes </a:t>
            </a:r>
            <a:r>
              <a:rPr lang="en-US" altLang="zh-TW" dirty="0" smtClean="0">
                <a:ea typeface="新細明體" pitchFamily="18" charset="-120"/>
              </a:rPr>
              <a:t>invisible gods – materialisms, wealth, power, fame…etc.</a:t>
            </a:r>
          </a:p>
          <a:p>
            <a:r>
              <a:rPr lang="en-US" altLang="zh-TW" dirty="0" smtClean="0">
                <a:ea typeface="新細明體" pitchFamily="18" charset="-120"/>
              </a:rPr>
              <a:t>App: </a:t>
            </a:r>
            <a:endParaRPr lang="en-US" altLang="zh-TW" dirty="0" smtClean="0">
              <a:ea typeface="新細明體" pitchFamily="18" charset="-120"/>
            </a:endParaRPr>
          </a:p>
          <a:p>
            <a:pPr lvl="1"/>
            <a:r>
              <a:rPr lang="en-US" altLang="zh-TW" dirty="0" smtClean="0">
                <a:ea typeface="新細明體" pitchFamily="18" charset="-120"/>
              </a:rPr>
              <a:t>identify </a:t>
            </a:r>
            <a:r>
              <a:rPr lang="en-US" altLang="zh-TW" dirty="0" smtClean="0">
                <a:ea typeface="新細明體" pitchFamily="18" charset="-120"/>
              </a:rPr>
              <a:t>anything thing that replaces God in our hearts and let go of them</a:t>
            </a:r>
            <a:r>
              <a:rPr lang="en-US" altLang="zh-TW" dirty="0" smtClean="0">
                <a:ea typeface="新細明體" pitchFamily="18" charset="-120"/>
              </a:rPr>
              <a:t>.</a:t>
            </a:r>
            <a:endParaRPr lang="en-US" altLang="zh-TW" dirty="0" smtClean="0">
              <a:ea typeface="新細明體" pitchFamily="18" charset="-12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93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Cultic / Ceremonial Laws</a:t>
            </a:r>
          </a:p>
          <a:p>
            <a:pPr lvl="1"/>
            <a:r>
              <a:rPr lang="en-US" dirty="0" smtClean="0"/>
              <a:t>Sacrificial laws (Lev 1-7)</a:t>
            </a:r>
          </a:p>
          <a:p>
            <a:pPr lvl="1"/>
            <a:r>
              <a:rPr lang="en-US" dirty="0" smtClean="0"/>
              <a:t>Purification </a:t>
            </a:r>
            <a:r>
              <a:rPr lang="en-US" dirty="0" smtClean="0"/>
              <a:t>laws </a:t>
            </a:r>
            <a:r>
              <a:rPr lang="en-US" dirty="0"/>
              <a:t>(Lev 11-15)</a:t>
            </a:r>
            <a:endParaRPr lang="en-US" dirty="0" smtClean="0"/>
          </a:p>
          <a:p>
            <a:r>
              <a:rPr lang="en-US" dirty="0" smtClean="0"/>
              <a:t>Ceremonial </a:t>
            </a:r>
            <a:r>
              <a:rPr lang="en-US" dirty="0" smtClean="0"/>
              <a:t>Laws</a:t>
            </a:r>
            <a:endParaRPr lang="en-US" dirty="0"/>
          </a:p>
          <a:p>
            <a:pPr lvl="1"/>
            <a:r>
              <a:rPr lang="en-US" dirty="0" smtClean="0"/>
              <a:t>laws related to the worship (ceremony)</a:t>
            </a:r>
          </a:p>
          <a:p>
            <a:pPr lvl="1"/>
            <a:r>
              <a:rPr lang="en-US" dirty="0" smtClean="0"/>
              <a:t>laws focus </a:t>
            </a:r>
            <a:r>
              <a:rPr lang="en-US" dirty="0" smtClean="0"/>
              <a:t>rules </a:t>
            </a:r>
            <a:r>
              <a:rPr lang="en-US" dirty="0" smtClean="0"/>
              <a:t>or regulations</a:t>
            </a:r>
          </a:p>
          <a:p>
            <a:r>
              <a:rPr lang="en-US" dirty="0" smtClean="0"/>
              <a:t>Moral Laws - Decalogue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012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</a:t>
            </a:r>
            <a:r>
              <a:rPr lang="en-US" dirty="0" smtClean="0"/>
              <a:t>2:</a:t>
            </a:r>
            <a:r>
              <a:rPr lang="en-US" altLang="zh-TW" dirty="0" smtClean="0">
                <a:ea typeface="新細明體" pitchFamily="18" charset="-120"/>
              </a:rPr>
              <a:t> </a:t>
            </a:r>
            <a:r>
              <a:rPr lang="en-US" altLang="zh-TW" dirty="0">
                <a:ea typeface="新細明體" pitchFamily="18" charset="-120"/>
              </a:rPr>
              <a:t>misuse of God’s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ea typeface="新細明體" pitchFamily="18" charset="-120"/>
              </a:rPr>
              <a:t>ANE</a:t>
            </a:r>
            <a:r>
              <a:rPr lang="en-US" altLang="zh-TW" sz="2800" dirty="0" smtClean="0">
                <a:ea typeface="新細明體" pitchFamily="18" charset="-120"/>
              </a:rPr>
              <a:t>: </a:t>
            </a:r>
            <a:endParaRPr lang="en-US" altLang="zh-TW" sz="2800" dirty="0" smtClean="0">
              <a:ea typeface="新細明體" pitchFamily="18" charset="-120"/>
            </a:endParaRPr>
          </a:p>
          <a:p>
            <a:pPr lvl="1"/>
            <a:r>
              <a:rPr lang="en-US" altLang="zh-TW" sz="2600" dirty="0" smtClean="0">
                <a:ea typeface="新細明體" pitchFamily="18" charset="-120"/>
              </a:rPr>
              <a:t>practice </a:t>
            </a:r>
            <a:r>
              <a:rPr lang="en-US" altLang="zh-TW" sz="2600" dirty="0" smtClean="0">
                <a:ea typeface="新細明體" pitchFamily="18" charset="-120"/>
              </a:rPr>
              <a:t>of swearing by the name of a deity</a:t>
            </a:r>
          </a:p>
          <a:p>
            <a:r>
              <a:rPr lang="en-US" altLang="zh-TW" sz="2800" dirty="0" smtClean="0">
                <a:ea typeface="新細明體" pitchFamily="18" charset="-120"/>
              </a:rPr>
              <a:t>Scope: </a:t>
            </a:r>
            <a:endParaRPr lang="en-US" altLang="zh-TW" sz="2800" dirty="0" smtClean="0">
              <a:ea typeface="新細明體" pitchFamily="18" charset="-120"/>
            </a:endParaRPr>
          </a:p>
          <a:p>
            <a:pPr lvl="1"/>
            <a:r>
              <a:rPr lang="en-US" altLang="zh-TW" sz="2600" dirty="0" smtClean="0">
                <a:ea typeface="新細明體" pitchFamily="18" charset="-120"/>
              </a:rPr>
              <a:t>blaspheme </a:t>
            </a:r>
            <a:r>
              <a:rPr lang="en-US" altLang="zh-TW" sz="2600" dirty="0" smtClean="0">
                <a:ea typeface="新細明體" pitchFamily="18" charset="-120"/>
              </a:rPr>
              <a:t>God’s name (Lev 24:1off), swear in the name of God to enhance truthfulness (Matt )</a:t>
            </a:r>
          </a:p>
          <a:p>
            <a:pPr lvl="2"/>
            <a:r>
              <a:rPr lang="en-US" altLang="zh-TW" sz="2400" dirty="0" smtClean="0">
                <a:ea typeface="新細明體" pitchFamily="18" charset="-120"/>
              </a:rPr>
              <a:t>not </a:t>
            </a:r>
            <a:r>
              <a:rPr lang="en-US" altLang="zh-TW" sz="2400" dirty="0" smtClean="0">
                <a:ea typeface="新細明體" pitchFamily="18" charset="-120"/>
              </a:rPr>
              <a:t>modern </a:t>
            </a:r>
            <a:r>
              <a:rPr lang="en-US" altLang="zh-TW" sz="2400" dirty="0" smtClean="0">
                <a:ea typeface="新細明體" pitchFamily="18" charset="-120"/>
              </a:rPr>
              <a:t>sense of western swearing with Jesus’s name</a:t>
            </a:r>
          </a:p>
          <a:p>
            <a:pPr lvl="1"/>
            <a:r>
              <a:rPr lang="en-US" altLang="zh-TW" sz="2600" dirty="0" smtClean="0">
                <a:ea typeface="新細明體" pitchFamily="18" charset="-120"/>
              </a:rPr>
              <a:t>Generalized: making use of God for personal benefits</a:t>
            </a:r>
          </a:p>
          <a:p>
            <a:pPr lvl="1"/>
            <a:r>
              <a:rPr lang="en-US" altLang="zh-TW" sz="2600" dirty="0" smtClean="0">
                <a:ea typeface="新細明體" pitchFamily="18" charset="-120"/>
              </a:rPr>
              <a:t>App: doing business “claiming to be Christian” / or in church?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526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Interpretation of Case laws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mtClean="0">
                <a:ea typeface="新細明體" pitchFamily="18" charset="-120"/>
              </a:rPr>
              <a:t>Case Law: “</a:t>
            </a:r>
            <a:r>
              <a:rPr lang="en-US" altLang="zh-TW">
                <a:ea typeface="新細明體" pitchFamily="18" charset="-120"/>
              </a:rPr>
              <a:t>If this happens, then do this </a:t>
            </a:r>
            <a:r>
              <a:rPr lang="en-US" altLang="zh-TW" smtClean="0">
                <a:ea typeface="新細明體" pitchFamily="18" charset="-120"/>
              </a:rPr>
              <a:t>…”</a:t>
            </a:r>
          </a:p>
          <a:p>
            <a:r>
              <a:rPr lang="en-US" altLang="zh-TW" smtClean="0">
                <a:ea typeface="新細明體" pitchFamily="18" charset="-120"/>
              </a:rPr>
              <a:t>Case Law Study Guide:</a:t>
            </a:r>
          </a:p>
          <a:p>
            <a:pPr marL="777240" lvl="1" indent="-514350">
              <a:buFont typeface="+mj-lt"/>
              <a:buAutoNum type="arabicPeriod"/>
            </a:pPr>
            <a:r>
              <a:rPr lang="en-US" altLang="zh-TW" smtClean="0">
                <a:ea typeface="新細明體" pitchFamily="18" charset="-120"/>
              </a:rPr>
              <a:t>ANE background of the situation</a:t>
            </a:r>
          </a:p>
          <a:p>
            <a:pPr marL="777240" lvl="1" indent="-514350">
              <a:buFont typeface="+mj-lt"/>
              <a:buAutoNum type="arabicPeriod"/>
            </a:pPr>
            <a:r>
              <a:rPr lang="en-US" altLang="zh-TW" smtClean="0">
                <a:ea typeface="新細明體" pitchFamily="18" charset="-120"/>
              </a:rPr>
              <a:t>Interpretation of the condition “if / when”</a:t>
            </a:r>
          </a:p>
          <a:p>
            <a:pPr marL="777240" lvl="1" indent="-514350">
              <a:buFont typeface="+mj-lt"/>
              <a:buAutoNum type="arabicPeriod"/>
            </a:pPr>
            <a:r>
              <a:rPr lang="en-US" altLang="zh-TW" smtClean="0">
                <a:ea typeface="新細明體" pitchFamily="18" charset="-120"/>
              </a:rPr>
              <a:t>Interpretation of the consequence “then”</a:t>
            </a:r>
          </a:p>
          <a:p>
            <a:pPr marL="777240" lvl="1" indent="-514350">
              <a:buFont typeface="+mj-lt"/>
              <a:buAutoNum type="arabicPeriod"/>
            </a:pPr>
            <a:r>
              <a:rPr lang="en-US"/>
              <a:t>Deduce the timeless principle</a:t>
            </a:r>
          </a:p>
          <a:p>
            <a:pPr marL="777240" lvl="1" indent="-514350">
              <a:buFont typeface="+mj-lt"/>
              <a:buAutoNum type="arabicPeriod"/>
            </a:pPr>
            <a:r>
              <a:rPr lang="en-US"/>
              <a:t>Sepcific application of the univeral truth to our current situation</a:t>
            </a:r>
          </a:p>
          <a:p>
            <a:pPr lvl="1"/>
            <a:endParaRPr lang="en-US" altLang="zh-TW" smtClean="0">
              <a:ea typeface="新細明體" pitchFamily="18" charset="-120"/>
            </a:endParaRPr>
          </a:p>
          <a:p>
            <a:pPr lvl="1"/>
            <a:endParaRPr lang="en-US" altLang="zh-TW">
              <a:ea typeface="新細明體" pitchFamily="18" charset="-12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7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1. ANE background of the situation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</a:t>
            </a:r>
            <a:r>
              <a:rPr lang="en-US" dirty="0" smtClean="0"/>
              <a:t>. </a:t>
            </a:r>
            <a:r>
              <a:rPr lang="en-US" dirty="0" err="1" smtClean="0"/>
              <a:t>Deut</a:t>
            </a:r>
            <a:r>
              <a:rPr lang="en-US" dirty="0" smtClean="0"/>
              <a:t> 25:4 </a:t>
            </a:r>
            <a:r>
              <a:rPr lang="en-US" altLang="zh-TW" dirty="0"/>
              <a:t>"</a:t>
            </a:r>
            <a:r>
              <a:rPr lang="zh-TW" altLang="en-US" dirty="0"/>
              <a:t>牛在踹穀的時候，不可籠住牠的嘴</a:t>
            </a:r>
            <a:r>
              <a:rPr lang="zh-TW" altLang="en-US" dirty="0" smtClean="0"/>
              <a:t>。</a:t>
            </a:r>
            <a:r>
              <a:rPr lang="en-US" altLang="zh-TW" dirty="0" smtClean="0"/>
              <a:t>"</a:t>
            </a:r>
          </a:p>
          <a:p>
            <a:pPr lvl="1"/>
            <a:r>
              <a:rPr lang="en-US" altLang="zh-TW" dirty="0" smtClean="0"/>
              <a:t>ANE parallel:</a:t>
            </a:r>
          </a:p>
          <a:p>
            <a:pPr lvl="2"/>
            <a:r>
              <a:rPr lang="en-US" altLang="zh-TW" dirty="0" smtClean="0"/>
              <a:t>H268 </a:t>
            </a:r>
            <a:r>
              <a:rPr lang="en-US" dirty="0" smtClean="0"/>
              <a:t>If </a:t>
            </a:r>
            <a:r>
              <a:rPr lang="en-US" dirty="0"/>
              <a:t>a man rents an ox for threshing, 20 </a:t>
            </a:r>
            <a:r>
              <a:rPr lang="en-US" cap="small" dirty="0" err="1"/>
              <a:t>sila</a:t>
            </a:r>
            <a:r>
              <a:rPr lang="en-US" dirty="0"/>
              <a:t> of grain is its hire.﻿</a:t>
            </a:r>
            <a:r>
              <a:rPr lang="en-US" dirty="0" smtClean="0"/>
              <a:t> (COS, 2:350</a:t>
            </a:r>
            <a:r>
              <a:rPr lang="en-US" dirty="0" smtClean="0"/>
              <a:t>)</a:t>
            </a:r>
          </a:p>
          <a:p>
            <a:r>
              <a:rPr lang="en-US" dirty="0"/>
              <a:t>Context of </a:t>
            </a:r>
            <a:r>
              <a:rPr lang="en-US" dirty="0" err="1"/>
              <a:t>Deut</a:t>
            </a:r>
            <a:r>
              <a:rPr lang="en-US" dirty="0"/>
              <a:t>: seems out of place in </a:t>
            </a:r>
            <a:r>
              <a:rPr lang="en-US" dirty="0" err="1"/>
              <a:t>Deut</a:t>
            </a:r>
            <a:r>
              <a:rPr lang="en-US" dirty="0"/>
              <a:t> 25:1-3 </a:t>
            </a:r>
          </a:p>
          <a:p>
            <a:pPr lvl="1"/>
            <a:r>
              <a:rPr lang="en-US" dirty="0" err="1"/>
              <a:t>Deut</a:t>
            </a:r>
            <a:r>
              <a:rPr lang="en-US" dirty="0"/>
              <a:t> 25:3</a:t>
            </a:r>
            <a:r>
              <a:rPr lang="zh-TW" altLang="en-US" dirty="0"/>
              <a:t>只可打他四十下、不可過數、若過數、便是輕賤你的弟兄了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53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2. Interpretion of the case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E.g</a:t>
            </a:r>
            <a:r>
              <a:rPr lang="en-US" sz="3600" dirty="0"/>
              <a:t>. </a:t>
            </a:r>
            <a:r>
              <a:rPr lang="en-US" sz="3600" dirty="0" err="1"/>
              <a:t>Deut</a:t>
            </a:r>
            <a:r>
              <a:rPr lang="en-US" sz="3600" dirty="0"/>
              <a:t> </a:t>
            </a:r>
            <a:r>
              <a:rPr lang="en-US" sz="3600" dirty="0" smtClean="0"/>
              <a:t>25:13</a:t>
            </a:r>
            <a:r>
              <a:rPr lang="en-US" altLang="zh-TW" sz="3600" dirty="0" smtClean="0"/>
              <a:t>"</a:t>
            </a:r>
            <a:r>
              <a:rPr lang="zh-TW" altLang="en-US" sz="3600" dirty="0"/>
              <a:t>你</a:t>
            </a:r>
            <a:r>
              <a:rPr lang="zh-TW" altLang="en-US" sz="3600" dirty="0">
                <a:solidFill>
                  <a:srgbClr val="FF0000"/>
                </a:solidFill>
              </a:rPr>
              <a:t>袋裡</a:t>
            </a:r>
            <a:r>
              <a:rPr lang="zh-TW" altLang="en-US" sz="3600" dirty="0"/>
              <a:t>不可有兩樣不同的法碼，一大一小</a:t>
            </a:r>
            <a:r>
              <a:rPr lang="zh-TW" altLang="en-US" sz="3600" dirty="0" smtClean="0"/>
              <a:t>；</a:t>
            </a:r>
            <a:r>
              <a:rPr lang="en-US" altLang="zh-TW" sz="3600" dirty="0" smtClean="0"/>
              <a:t>14</a:t>
            </a:r>
            <a:r>
              <a:rPr lang="zh-TW" altLang="en-US" sz="3600" dirty="0" smtClean="0"/>
              <a:t>你</a:t>
            </a:r>
            <a:r>
              <a:rPr lang="zh-TW" altLang="en-US" sz="3600" dirty="0">
                <a:solidFill>
                  <a:srgbClr val="FF0000"/>
                </a:solidFill>
              </a:rPr>
              <a:t>家裡</a:t>
            </a:r>
            <a:r>
              <a:rPr lang="zh-TW" altLang="en-US" sz="3600" dirty="0"/>
              <a:t>不可有兩樣不同的升斗，一大一小</a:t>
            </a:r>
            <a:r>
              <a:rPr lang="zh-TW" altLang="en-US" sz="3600" dirty="0" smtClean="0"/>
              <a:t>。</a:t>
            </a:r>
            <a:endParaRPr lang="en-US" altLang="zh-TW" sz="3600" dirty="0" smtClean="0"/>
          </a:p>
          <a:p>
            <a:pPr lvl="1"/>
            <a:r>
              <a:rPr lang="en-US" altLang="zh-TW" sz="3200" dirty="0" smtClean="0"/>
              <a:t>Scope: </a:t>
            </a:r>
            <a:r>
              <a:rPr lang="en-US" altLang="zh-TW" sz="3200" dirty="0" smtClean="0"/>
              <a:t>Mere </a:t>
            </a:r>
            <a:r>
              <a:rPr lang="en-US" altLang="zh-TW" sz="3200" dirty="0" smtClean="0"/>
              <a:t>possession met the condition!</a:t>
            </a:r>
          </a:p>
          <a:p>
            <a:pPr lvl="2"/>
            <a:r>
              <a:rPr lang="en-US" altLang="zh-TW" sz="3200" dirty="0" smtClean="0"/>
              <a:t>Two situations: pocket or at home</a:t>
            </a:r>
          </a:p>
          <a:p>
            <a:pPr lvl="1"/>
            <a:r>
              <a:rPr lang="en-US" altLang="zh-TW" sz="3200" dirty="0" smtClean="0"/>
              <a:t>Assumption? </a:t>
            </a:r>
            <a:endParaRPr lang="en-US" altLang="zh-TW" sz="3200" dirty="0"/>
          </a:p>
          <a:p>
            <a:endParaRPr 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58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3. Interpreting the consequence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Understand the consequence (then…)</a:t>
            </a:r>
          </a:p>
          <a:p>
            <a:pPr lvl="1"/>
            <a:r>
              <a:rPr lang="en-US">
                <a:solidFill>
                  <a:srgbClr val="E296D4"/>
                </a:solidFill>
              </a:rPr>
              <a:t>What is the stated penalty?</a:t>
            </a:r>
          </a:p>
          <a:p>
            <a:pPr lvl="1"/>
            <a:r>
              <a:rPr lang="en-US">
                <a:solidFill>
                  <a:srgbClr val="E296D4"/>
                </a:solidFill>
              </a:rPr>
              <a:t>Divine intervention</a:t>
            </a:r>
            <a:r>
              <a:rPr lang="en-US" smtClean="0">
                <a:solidFill>
                  <a:srgbClr val="E296D4"/>
                </a:solidFill>
              </a:rPr>
              <a:t>?</a:t>
            </a:r>
          </a:p>
          <a:p>
            <a:r>
              <a:rPr lang="en-US" altLang="zh-TW" smtClean="0"/>
              <a:t>E.g. Deut 15:15</a:t>
            </a:r>
            <a:r>
              <a:rPr lang="zh-TW" altLang="en-US"/>
              <a:t>你要有準確公正的法碼，你要有</a:t>
            </a:r>
            <a:r>
              <a:rPr lang="zh-TW" altLang="en-US">
                <a:solidFill>
                  <a:srgbClr val="FF0000"/>
                </a:solidFill>
              </a:rPr>
              <a:t>準確公正</a:t>
            </a:r>
            <a:r>
              <a:rPr lang="zh-TW" altLang="en-US"/>
              <a:t>的升斗，好使你在耶和華你的</a:t>
            </a:r>
            <a:r>
              <a:rPr lang="zh-TW" altLang="en-US">
                <a:solidFill>
                  <a:srgbClr val="E296D4"/>
                </a:solidFill>
              </a:rPr>
              <a:t>神賜給你的地上，得享長壽</a:t>
            </a:r>
            <a:r>
              <a:rPr lang="zh-TW" altLang="en-US" smtClean="0"/>
              <a:t>。</a:t>
            </a:r>
            <a:endParaRPr lang="en-US" altLang="zh-TW" smtClean="0"/>
          </a:p>
          <a:p>
            <a:pPr lvl="1"/>
            <a:r>
              <a:rPr lang="en-US" altLang="zh-TW" smtClean="0"/>
              <a:t>Consequence of non-violation</a:t>
            </a:r>
          </a:p>
          <a:p>
            <a:pPr lvl="1"/>
            <a:r>
              <a:rPr lang="en-US" altLang="zh-TW" smtClean="0"/>
              <a:t>Promise of practicing justice = </a:t>
            </a:r>
            <a:r>
              <a:rPr lang="zh-TW" altLang="en-US" smtClean="0"/>
              <a:t>你</a:t>
            </a:r>
            <a:r>
              <a:rPr lang="zh-TW" altLang="en-US"/>
              <a:t>的日子就可以長</a:t>
            </a:r>
            <a:r>
              <a:rPr lang="zh-TW" altLang="en-US" smtClean="0"/>
              <a:t>久 </a:t>
            </a:r>
            <a:r>
              <a:rPr lang="en-US" altLang="zh-TW" smtClean="0"/>
              <a:t>(</a:t>
            </a:r>
            <a:r>
              <a:rPr lang="en-US" altLang="zh-TW"/>
              <a:t>CUV</a:t>
            </a:r>
            <a:r>
              <a:rPr lang="en-US" altLang="zh-TW" smtClean="0"/>
              <a:t>)</a:t>
            </a:r>
            <a:endParaRPr lang="zh-TW" altLang="en-US"/>
          </a:p>
          <a:p>
            <a:pPr lvl="2"/>
            <a:r>
              <a:rPr lang="en-US" altLang="zh-TW" smtClean="0"/>
              <a:t>CUV is a better translation (not about long life)</a:t>
            </a:r>
          </a:p>
          <a:p>
            <a:pPr lvl="1"/>
            <a:r>
              <a:rPr lang="en-US" altLang="zh-TW" smtClean="0"/>
              <a:t>Extended days on the promised land</a:t>
            </a:r>
          </a:p>
          <a:p>
            <a:pPr lvl="2"/>
            <a:r>
              <a:rPr lang="en-US" altLang="zh-TW" smtClean="0"/>
              <a:t>No exile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51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3. Interpreting the consequence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3600" dirty="0"/>
              <a:t>E.g. </a:t>
            </a:r>
            <a:r>
              <a:rPr lang="en-US" altLang="zh-TW" sz="3600" dirty="0" err="1"/>
              <a:t>Deut</a:t>
            </a:r>
            <a:r>
              <a:rPr lang="en-US" altLang="zh-TW" sz="3600" dirty="0"/>
              <a:t> 15:16 </a:t>
            </a:r>
            <a:r>
              <a:rPr lang="zh-TW" altLang="en-US" sz="3600" dirty="0"/>
              <a:t>因為所有行這些事的，</a:t>
            </a:r>
            <a:r>
              <a:rPr lang="zh-TW" altLang="en-US" sz="3600" dirty="0">
                <a:solidFill>
                  <a:srgbClr val="E296D4"/>
                </a:solidFill>
              </a:rPr>
              <a:t>就是行不義的事的</a:t>
            </a:r>
            <a:r>
              <a:rPr lang="zh-TW" altLang="en-US" sz="3600" dirty="0"/>
              <a:t>，都是耶和華</a:t>
            </a:r>
            <a:r>
              <a:rPr lang="zh-TW" altLang="en-US" sz="3600" dirty="0">
                <a:solidFill>
                  <a:srgbClr val="E296D4"/>
                </a:solidFill>
              </a:rPr>
              <a:t>你的神厭惡的</a:t>
            </a:r>
            <a:r>
              <a:rPr lang="zh-TW" altLang="en-US" sz="3600" dirty="0"/>
              <a:t>。</a:t>
            </a:r>
            <a:r>
              <a:rPr lang="en-US" sz="3600" dirty="0"/>
              <a:t>17 </a:t>
            </a:r>
            <a:r>
              <a:rPr lang="en-US" altLang="zh-TW" sz="3600" dirty="0"/>
              <a:t>"</a:t>
            </a:r>
            <a:r>
              <a:rPr lang="zh-TW" altLang="en-US" sz="3600" dirty="0"/>
              <a:t>你要記住你們出了埃及以後，亞瑪力人在路上怎樣對待你；</a:t>
            </a:r>
            <a:r>
              <a:rPr lang="en-US" altLang="zh-TW" sz="3600" dirty="0"/>
              <a:t>18 </a:t>
            </a:r>
            <a:r>
              <a:rPr lang="zh-TW" altLang="en-US" sz="3600" dirty="0"/>
              <a:t>怎樣在路上遇見了你，趁你疲倦困乏的時候，</a:t>
            </a:r>
            <a:r>
              <a:rPr lang="zh-TW" altLang="en-US" sz="3600" dirty="0">
                <a:solidFill>
                  <a:srgbClr val="00B0F0"/>
                </a:solidFill>
              </a:rPr>
              <a:t>攻擊你後方所有軟弱無力的人</a:t>
            </a:r>
            <a:r>
              <a:rPr lang="zh-TW" altLang="en-US" sz="3600" dirty="0"/>
              <a:t>，並不敬畏神。</a:t>
            </a:r>
            <a:r>
              <a:rPr lang="en-US" altLang="zh-TW" sz="3600" dirty="0"/>
              <a:t>19</a:t>
            </a:r>
            <a:r>
              <a:rPr lang="zh-TW" altLang="en-US" sz="3600" dirty="0"/>
              <a:t>所以耶和華你的神使你脫離四圍所有的仇敵，在耶和華你的神賜給你作產業的地上，得享太平的時候，</a:t>
            </a:r>
            <a:r>
              <a:rPr lang="zh-TW" altLang="en-US" sz="3600" dirty="0">
                <a:solidFill>
                  <a:srgbClr val="FF0000"/>
                </a:solidFill>
              </a:rPr>
              <a:t>你務要把亞瑪力這名號從天下塗抹，不可忘記</a:t>
            </a:r>
            <a:r>
              <a:rPr lang="zh-TW" altLang="en-US" sz="3600" dirty="0"/>
              <a:t>。</a:t>
            </a:r>
            <a:r>
              <a:rPr lang="en-US" altLang="zh-TW" sz="3600" dirty="0" smtClean="0"/>
              <a:t>"</a:t>
            </a:r>
            <a:endParaRPr lang="zh-TW" altLang="en-US" sz="3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67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4. TImeless principle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How ancient Israel applied it:</a:t>
            </a:r>
          </a:p>
          <a:p>
            <a:r>
              <a:rPr lang="en-US" dirty="0" smtClean="0"/>
              <a:t>What </a:t>
            </a:r>
            <a:r>
              <a:rPr lang="en-US" dirty="0"/>
              <a:t>is the operating or governing principle / rationale?</a:t>
            </a:r>
          </a:p>
          <a:p>
            <a:r>
              <a:rPr lang="en-US" altLang="zh-TW" dirty="0" smtClean="0"/>
              <a:t>Generalized </a:t>
            </a:r>
            <a:r>
              <a:rPr lang="en-US" altLang="zh-TW" dirty="0"/>
              <a:t>principle: (de-contextualize)</a:t>
            </a:r>
          </a:p>
          <a:p>
            <a:pPr lvl="1"/>
            <a:r>
              <a:rPr lang="en-US" dirty="0" smtClean="0"/>
              <a:t>E.g.: </a:t>
            </a:r>
            <a:r>
              <a:rPr lang="en-US" dirty="0" err="1" smtClean="0"/>
              <a:t>Deut</a:t>
            </a:r>
            <a:r>
              <a:rPr lang="en-US" dirty="0" smtClean="0"/>
              <a:t> 25:4</a:t>
            </a:r>
            <a:r>
              <a:rPr lang="en-US" altLang="zh-TW" dirty="0"/>
              <a:t> "</a:t>
            </a:r>
            <a:r>
              <a:rPr lang="zh-TW" altLang="en-US" dirty="0"/>
              <a:t>牛踹穀的時候，不可籠住牠的嘴。</a:t>
            </a:r>
            <a:r>
              <a:rPr lang="en-US" altLang="zh-TW" dirty="0"/>
              <a:t>"</a:t>
            </a:r>
            <a:endParaRPr lang="en-US" dirty="0" smtClean="0"/>
          </a:p>
          <a:p>
            <a:pPr lvl="1"/>
            <a:r>
              <a:rPr lang="en-US" altLang="zh-TW" dirty="0" smtClean="0"/>
              <a:t>Man </a:t>
            </a:r>
            <a:r>
              <a:rPr lang="en-US" altLang="zh-TW" dirty="0" smtClean="0"/>
              <a:t>is </a:t>
            </a:r>
            <a:r>
              <a:rPr lang="en-US" altLang="zh-TW" dirty="0" smtClean="0">
                <a:solidFill>
                  <a:srgbClr val="E296D4"/>
                </a:solidFill>
              </a:rPr>
              <a:t>not to abuse </a:t>
            </a:r>
            <a:r>
              <a:rPr lang="en-US" altLang="zh-TW" dirty="0" smtClean="0"/>
              <a:t>/ use animal for selfish personal gain</a:t>
            </a:r>
          </a:p>
          <a:p>
            <a:pPr lvl="1"/>
            <a:r>
              <a:rPr lang="en-US" altLang="zh-TW" dirty="0" smtClean="0">
                <a:solidFill>
                  <a:srgbClr val="E296D4"/>
                </a:solidFill>
              </a:rPr>
              <a:t>Justice</a:t>
            </a:r>
            <a:r>
              <a:rPr lang="en-US" altLang="zh-TW" dirty="0" smtClean="0"/>
              <a:t> principle is applicable to </a:t>
            </a:r>
            <a:r>
              <a:rPr lang="en-US" altLang="zh-TW" dirty="0" smtClean="0">
                <a:solidFill>
                  <a:srgbClr val="E296D4"/>
                </a:solidFill>
              </a:rPr>
              <a:t>animal</a:t>
            </a:r>
            <a:r>
              <a:rPr lang="en-US" altLang="zh-TW" dirty="0" smtClean="0"/>
              <a:t> as well as </a:t>
            </a:r>
            <a:r>
              <a:rPr lang="en-US" altLang="zh-TW" dirty="0" smtClean="0">
                <a:solidFill>
                  <a:srgbClr val="E296D4"/>
                </a:solidFill>
              </a:rPr>
              <a:t>human</a:t>
            </a:r>
          </a:p>
          <a:p>
            <a:pPr lvl="1"/>
            <a:r>
              <a:rPr lang="en-US" altLang="zh-TW" dirty="0" smtClean="0">
                <a:solidFill>
                  <a:srgbClr val="E296D4"/>
                </a:solidFill>
              </a:rPr>
              <a:t>Profit maximization </a:t>
            </a:r>
            <a:r>
              <a:rPr lang="en-US" altLang="zh-TW" dirty="0" smtClean="0"/>
              <a:t>is discouraged</a:t>
            </a:r>
          </a:p>
          <a:p>
            <a:pPr lvl="1"/>
            <a:r>
              <a:rPr lang="en-US" altLang="zh-TW" dirty="0" smtClean="0"/>
              <a:t>Any </a:t>
            </a:r>
            <a:r>
              <a:rPr lang="en-US" altLang="zh-TW" dirty="0"/>
              <a:t>worthy </a:t>
            </a:r>
            <a:r>
              <a:rPr lang="en-US" altLang="zh-TW" dirty="0">
                <a:solidFill>
                  <a:srgbClr val="E296D4"/>
                </a:solidFill>
              </a:rPr>
              <a:t>labor</a:t>
            </a:r>
            <a:r>
              <a:rPr lang="en-US" altLang="zh-TW" dirty="0"/>
              <a:t> should be </a:t>
            </a:r>
            <a:r>
              <a:rPr lang="en-US" altLang="zh-TW" dirty="0">
                <a:solidFill>
                  <a:srgbClr val="E296D4"/>
                </a:solidFill>
              </a:rPr>
              <a:t>rewarded</a:t>
            </a:r>
            <a:r>
              <a:rPr lang="en-US" altLang="zh-TW" dirty="0"/>
              <a:t> </a:t>
            </a:r>
            <a:r>
              <a:rPr lang="en-US" altLang="zh-TW" dirty="0" smtClean="0">
                <a:solidFill>
                  <a:srgbClr val="E296D4"/>
                </a:solidFill>
              </a:rPr>
              <a:t>accordingly</a:t>
            </a:r>
            <a:r>
              <a:rPr lang="en-US" altLang="zh-TW" dirty="0" smtClean="0"/>
              <a:t> (by extension)</a:t>
            </a:r>
          </a:p>
          <a:p>
            <a:pPr lvl="2"/>
            <a:endParaRPr lang="en-US" altLang="zh-TW" dirty="0">
              <a:solidFill>
                <a:srgbClr val="E296D4"/>
              </a:solidFill>
            </a:endParaRPr>
          </a:p>
          <a:p>
            <a:pPr lvl="1"/>
            <a:endParaRPr lang="en-US" altLang="zh-TW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191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5. Specific Application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E.g</a:t>
            </a:r>
            <a:r>
              <a:rPr lang="en-US" dirty="0" smtClean="0"/>
              <a:t>. Quotation </a:t>
            </a:r>
            <a:r>
              <a:rPr lang="en-US" dirty="0"/>
              <a:t>of </a:t>
            </a:r>
            <a:r>
              <a:rPr lang="en-US" dirty="0" err="1"/>
              <a:t>Deut</a:t>
            </a:r>
            <a:r>
              <a:rPr lang="en-US" dirty="0"/>
              <a:t> 25:4 by Paul:</a:t>
            </a:r>
          </a:p>
          <a:p>
            <a:pPr lvl="1"/>
            <a:r>
              <a:rPr lang="en-US" dirty="0"/>
              <a:t>1 Tim 5:18</a:t>
            </a:r>
            <a:r>
              <a:rPr lang="zh-TW" altLang="en-US" dirty="0"/>
              <a:t>因為經上說：</a:t>
            </a:r>
            <a:r>
              <a:rPr lang="en-US" altLang="zh-TW" dirty="0"/>
              <a:t>"</a:t>
            </a:r>
            <a:r>
              <a:rPr lang="zh-TW" altLang="en-US" dirty="0"/>
              <a:t>牛踹穀的時候，不可籠住牠的嘴。</a:t>
            </a:r>
            <a:r>
              <a:rPr lang="en-US" altLang="zh-TW" dirty="0"/>
              <a:t>"</a:t>
            </a:r>
            <a:r>
              <a:rPr lang="zh-TW" altLang="en-US" dirty="0"/>
              <a:t>又說：</a:t>
            </a:r>
            <a:r>
              <a:rPr lang="en-US" altLang="zh-TW" dirty="0"/>
              <a:t>"</a:t>
            </a:r>
            <a:r>
              <a:rPr lang="zh-TW" altLang="en-US" dirty="0">
                <a:solidFill>
                  <a:srgbClr val="E296D4"/>
                </a:solidFill>
              </a:rPr>
              <a:t>作工的配得工價</a:t>
            </a:r>
            <a:r>
              <a:rPr lang="zh-TW" altLang="en-US" dirty="0"/>
              <a:t>。</a:t>
            </a:r>
            <a:r>
              <a:rPr lang="en-US" altLang="zh-TW" dirty="0"/>
              <a:t>"</a:t>
            </a:r>
          </a:p>
          <a:p>
            <a:r>
              <a:rPr lang="en-US" altLang="zh-TW" dirty="0" smtClean="0"/>
              <a:t>Re-contextualize</a:t>
            </a:r>
            <a:endParaRPr lang="en-US" altLang="zh-TW" dirty="0"/>
          </a:p>
          <a:p>
            <a:pPr lvl="1"/>
            <a:r>
              <a:rPr lang="en-US" altLang="zh-TW" dirty="0"/>
              <a:t>Context of Paul’s quotation:</a:t>
            </a:r>
          </a:p>
          <a:p>
            <a:pPr lvl="2"/>
            <a:r>
              <a:rPr lang="en-US" altLang="zh-TW" dirty="0"/>
              <a:t>1 Tim 5:16 </a:t>
            </a:r>
            <a:r>
              <a:rPr lang="zh-TW" altLang="en-US" dirty="0"/>
              <a:t>如果信主的婦女家中有寡婦，她就應該救濟她們，不要讓教會受累。這樣，教會就可以救濟那些無依無靠的寡婦了。</a:t>
            </a:r>
            <a:r>
              <a:rPr lang="en-US" altLang="zh-TW" dirty="0"/>
              <a:t>17</a:t>
            </a:r>
            <a:r>
              <a:rPr lang="zh-TW" altLang="en-US" dirty="0"/>
              <a:t>那些善於</a:t>
            </a:r>
            <a:r>
              <a:rPr lang="zh-TW" altLang="en-US" b="1" dirty="0">
                <a:solidFill>
                  <a:srgbClr val="FF0000"/>
                </a:solidFill>
              </a:rPr>
              <a:t>治理教會的</a:t>
            </a:r>
            <a:r>
              <a:rPr lang="zh-TW" altLang="en-US" dirty="0"/>
              <a:t>長老，尤其是那些</a:t>
            </a:r>
            <a:r>
              <a:rPr lang="zh-TW" altLang="en-US" b="1" dirty="0">
                <a:solidFill>
                  <a:srgbClr val="FF0000"/>
                </a:solidFill>
              </a:rPr>
              <a:t>在講道和教導上勞苦的</a:t>
            </a:r>
            <a:r>
              <a:rPr lang="zh-TW" altLang="en-US" dirty="0"/>
              <a:t>長老，你們應當看他們是配受</a:t>
            </a:r>
            <a:r>
              <a:rPr lang="zh-TW" altLang="en-US" dirty="0">
                <a:solidFill>
                  <a:srgbClr val="E296D4"/>
                </a:solidFill>
              </a:rPr>
              <a:t>加倍的敬重和供奉</a:t>
            </a:r>
            <a:r>
              <a:rPr lang="zh-TW" altLang="en-US" dirty="0"/>
              <a:t>的。</a:t>
            </a:r>
            <a:endParaRPr lang="en-US" altLang="zh-TW" dirty="0"/>
          </a:p>
          <a:p>
            <a:endParaRPr lang="en-US" altLang="zh-TW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87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b="1" dirty="0">
                <a:solidFill>
                  <a:schemeClr val="accent1"/>
                </a:solidFill>
                <a:latin typeface="Charcoal" charset="0"/>
                <a:ea typeface="新細明體" pitchFamily="18" charset="-120"/>
              </a:rPr>
              <a:t>Two Kinds of Moral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sz="2800" dirty="0" smtClean="0">
                <a:latin typeface="+mj-lt"/>
                <a:ea typeface="新細明體" pitchFamily="18" charset="-120"/>
              </a:rPr>
              <a:t>APODICTIC </a:t>
            </a:r>
            <a:r>
              <a:rPr lang="en-US" altLang="zh-TW" sz="2800" dirty="0">
                <a:latin typeface="+mj-lt"/>
                <a:ea typeface="新細明體" pitchFamily="18" charset="-120"/>
              </a:rPr>
              <a:t>LAW (COMMANDMENTS):         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u"/>
            </a:pPr>
            <a:r>
              <a:rPr lang="en-US" altLang="zh-TW" sz="2800" dirty="0" smtClean="0">
                <a:latin typeface="+mj-lt"/>
                <a:ea typeface="新細明體" pitchFamily="18" charset="-120"/>
              </a:rPr>
              <a:t>Function</a:t>
            </a:r>
            <a:r>
              <a:rPr lang="en-US" altLang="zh-TW" sz="2800" dirty="0">
                <a:latin typeface="+mj-lt"/>
                <a:ea typeface="新細明體" pitchFamily="18" charset="-120"/>
              </a:rPr>
              <a:t>: </a:t>
            </a:r>
            <a:r>
              <a:rPr lang="en-US" altLang="zh-TW" sz="2800" dirty="0">
                <a:solidFill>
                  <a:srgbClr val="FF66CC"/>
                </a:solidFill>
                <a:latin typeface="+mj-lt"/>
                <a:ea typeface="新細明體" pitchFamily="18" charset="-120"/>
              </a:rPr>
              <a:t>General Abstract Moral Principles for All Time</a:t>
            </a:r>
          </a:p>
          <a:p>
            <a:r>
              <a:rPr lang="en-US" altLang="zh-TW" sz="2800" dirty="0" smtClean="0">
                <a:latin typeface="+mj-lt"/>
                <a:ea typeface="新細明體" pitchFamily="18" charset="-120"/>
              </a:rPr>
              <a:t>CASUISTIC </a:t>
            </a:r>
            <a:r>
              <a:rPr lang="en-US" altLang="zh-TW" sz="2800" dirty="0">
                <a:latin typeface="+mj-lt"/>
                <a:ea typeface="新細明體" pitchFamily="18" charset="-120"/>
              </a:rPr>
              <a:t>LAW (CASE-LAW): </a:t>
            </a:r>
          </a:p>
          <a:p>
            <a:pPr lvl="1">
              <a:buClr>
                <a:schemeClr val="tx1"/>
              </a:buClr>
              <a:buFont typeface="Wingdings" pitchFamily="2" charset="2"/>
              <a:buChar char="u"/>
            </a:pPr>
            <a:r>
              <a:rPr lang="en-US" altLang="zh-TW" sz="2800" dirty="0" smtClean="0">
                <a:latin typeface="+mj-lt"/>
                <a:ea typeface="新細明體" pitchFamily="18" charset="-120"/>
              </a:rPr>
              <a:t>Function</a:t>
            </a:r>
            <a:r>
              <a:rPr lang="en-US" altLang="zh-TW" sz="2800" dirty="0">
                <a:latin typeface="+mj-lt"/>
                <a:ea typeface="新細明體" pitchFamily="18" charset="-120"/>
              </a:rPr>
              <a:t>: </a:t>
            </a:r>
            <a:r>
              <a:rPr lang="en-US" altLang="zh-TW" sz="2800" dirty="0">
                <a:solidFill>
                  <a:srgbClr val="E296D4"/>
                </a:solidFill>
                <a:latin typeface="+mj-lt"/>
                <a:ea typeface="新細明體" pitchFamily="18" charset="-120"/>
              </a:rPr>
              <a:t>Specific Concrete Applications </a:t>
            </a:r>
            <a:r>
              <a:rPr lang="en-US" altLang="zh-TW" sz="2800" dirty="0">
                <a:latin typeface="+mj-lt"/>
                <a:ea typeface="新細明體" pitchFamily="18" charset="-120"/>
              </a:rPr>
              <a:t>for Ancient Israel</a:t>
            </a:r>
          </a:p>
          <a:p>
            <a:pPr>
              <a:buNone/>
            </a:pPr>
            <a:r>
              <a:rPr lang="en-US" altLang="zh-TW" dirty="0">
                <a:latin typeface="+mj-lt"/>
              </a:rPr>
              <a:t>Mixed </a:t>
            </a:r>
            <a:r>
              <a:rPr lang="en-US" altLang="zh-TW" dirty="0" smtClean="0">
                <a:latin typeface="+mj-lt"/>
              </a:rPr>
              <a:t>Form</a:t>
            </a:r>
            <a:endParaRPr lang="en-US" altLang="zh-TW" dirty="0"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921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76200"/>
            <a:ext cx="9144000" cy="838200"/>
          </a:xfrm>
        </p:spPr>
        <p:txBody>
          <a:bodyPr/>
          <a:lstStyle/>
          <a:p>
            <a:r>
              <a:rPr lang="en-US" altLang="zh-TW">
                <a:solidFill>
                  <a:srgbClr val="00B0F0"/>
                </a:solidFill>
              </a:rPr>
              <a:t>Law Codes in the Pentateuch</a:t>
            </a:r>
          </a:p>
        </p:txBody>
      </p:sp>
      <p:graphicFrame>
        <p:nvGraphicFramePr>
          <p:cNvPr id="118825" name="Group 41"/>
          <p:cNvGraphicFramePr>
            <a:graphicFrameLocks noGrp="1"/>
          </p:cNvGraphicFramePr>
          <p:nvPr>
            <p:ph idx="1"/>
          </p:nvPr>
        </p:nvGraphicFramePr>
        <p:xfrm>
          <a:off x="76200" y="914400"/>
          <a:ext cx="9144000" cy="6019800"/>
        </p:xfrm>
        <a:graphic>
          <a:graphicData uri="http://schemas.openxmlformats.org/drawingml/2006/table">
            <a:tbl>
              <a:tblPr>
                <a:tableStyleId>{793D81CF-94F2-401A-BA57-92F5A7B2D0C5}</a:tableStyleId>
              </a:tblPr>
              <a:tblGrid>
                <a:gridCol w="3048000"/>
                <a:gridCol w="3048000"/>
                <a:gridCol w="3048000"/>
              </a:tblGrid>
              <a:tr h="752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Passages </a:t>
                      </a:r>
                      <a:endParaRPr kumimoji="0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Title</a:t>
                      </a:r>
                      <a:r>
                        <a:rPr kumimoji="0" lang="en-US" alt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 </a:t>
                      </a:r>
                      <a:endParaRPr kumimoji="0" lang="zh-TW" alt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Form of Law</a:t>
                      </a:r>
                      <a:endParaRPr kumimoji="0" lang="zh-TW" altLang="en-US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 20:2-17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Exodus Decalogue</a:t>
                      </a: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Apodictic Law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 20:22-23:19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Covenant Code (C)</a:t>
                      </a: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Casuistic Law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Ex 34:14-26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Ritual Decalogue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Mixed Form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Lev 1-7, 11-16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Lev. Instructions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Cultic Law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Lev 17-25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Holiness Code (H)</a:t>
                      </a:r>
                      <a:endParaRPr kumimoji="0" lang="zh-TW" alt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Mixed Form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Deut 5:6-21</a:t>
                      </a:r>
                      <a:endParaRPr kumimoji="0" lang="zh-TW" alt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Deut. Decalogue</a:t>
                      </a: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Apodictic Law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Deut 12-26</a:t>
                      </a:r>
                      <a:endParaRPr kumimoji="0" lang="zh-TW" alt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en-US" sz="2400" u="none" strike="noStrike" cap="none" normalizeH="0" baseline="0" smtClean="0">
                          <a:ln>
                            <a:noFill/>
                          </a:ln>
                          <a:effectLst/>
                        </a:rPr>
                        <a:t>Deut Laws (DL)</a:t>
                      </a:r>
                      <a:endParaRPr kumimoji="0" lang="zh-TW" alt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altLang="zh-TW" sz="2800" u="none" strike="noStrike" cap="none" normalizeH="0" baseline="0" dirty="0" smtClean="0">
                          <a:ln>
                            <a:noFill/>
                          </a:ln>
                          <a:effectLst/>
                        </a:rPr>
                        <a:t>Casuistic Law</a:t>
                      </a:r>
                      <a:endParaRPr kumimoji="0" lang="en-US" altLang="zh-TW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latin typeface="Arial Unicode MS" pitchFamily="34" charset="-120"/>
                        <a:ea typeface="Arial Unicode MS" pitchFamily="34" charset="-120"/>
                        <a:cs typeface="Arial Unicode MS" pitchFamily="34" charset="-120"/>
                      </a:endParaRPr>
                    </a:p>
                  </a:txBody>
                  <a:tcPr marL="84406" marR="84406" marT="0" marB="0" anchor="ctr" horzOverflow="overflow"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086600" y="6629400"/>
            <a:ext cx="2133600" cy="304800"/>
          </a:xfrm>
        </p:spPr>
        <p:txBody>
          <a:bodyPr/>
          <a:lstStyle/>
          <a:p>
            <a:fld id="{F555DF14-A9A5-4E3D-9313-FE7B8270F515}" type="slidenum">
              <a:rPr lang="zh-TW" altLang="en-US" smtClean="0">
                <a:solidFill>
                  <a:srgbClr val="00B0F0"/>
                </a:solidFill>
              </a:rPr>
              <a:pPr/>
              <a:t>4</a:t>
            </a:fld>
            <a:endParaRPr lang="en-US" altLang="zh-TW">
              <a:solidFill>
                <a:srgbClr val="00B0F0"/>
              </a:solidFill>
            </a:endParaRPr>
          </a:p>
        </p:txBody>
      </p:sp>
      <p:sp>
        <p:nvSpPr>
          <p:cNvPr id="2" name="Oval 1"/>
          <p:cNvSpPr/>
          <p:nvPr/>
        </p:nvSpPr>
        <p:spPr>
          <a:xfrm>
            <a:off x="5715000" y="6248400"/>
            <a:ext cx="3276600" cy="634652"/>
          </a:xfrm>
          <a:prstGeom prst="ellipse">
            <a:avLst/>
          </a:prstGeom>
          <a:noFill/>
          <a:ln w="603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3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effectLst/>
              </a:rPr>
              <a:t>十誡的延伸</a:t>
            </a:r>
            <a:r>
              <a:rPr lang="en-US" dirty="0">
                <a:effectLst/>
              </a:rPr>
              <a:t> (</a:t>
            </a:r>
            <a:r>
              <a:rPr lang="zh-TW" altLang="en-US" dirty="0">
                <a:effectLst/>
              </a:rPr>
              <a:t>申 </a:t>
            </a:r>
            <a:r>
              <a:rPr lang="en-US" dirty="0">
                <a:effectLst/>
              </a:rPr>
              <a:t>6-26)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TW" altLang="en-US" dirty="0" smtClean="0"/>
              <a:t>申</a:t>
            </a:r>
            <a:r>
              <a:rPr lang="en-US" dirty="0" smtClean="0"/>
              <a:t>6-11</a:t>
            </a:r>
            <a:r>
              <a:rPr lang="en-US" dirty="0"/>
              <a:t>:		</a:t>
            </a:r>
            <a:r>
              <a:rPr lang="en-US" dirty="0">
                <a:solidFill>
                  <a:srgbClr val="43F52B"/>
                </a:solidFill>
              </a:rPr>
              <a:t>1. </a:t>
            </a:r>
            <a:r>
              <a:rPr lang="zh-TW" altLang="en-US" dirty="0">
                <a:solidFill>
                  <a:srgbClr val="43F52B"/>
                </a:solidFill>
              </a:rPr>
              <a:t>不可有別的神 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申</a:t>
            </a:r>
            <a:r>
              <a:rPr lang="en-US" dirty="0" smtClean="0"/>
              <a:t>12:1- </a:t>
            </a:r>
            <a:r>
              <a:rPr lang="en-US" dirty="0"/>
              <a:t>13:18:	</a:t>
            </a:r>
            <a:r>
              <a:rPr lang="en-US" dirty="0" smtClean="0">
                <a:solidFill>
                  <a:srgbClr val="43F52B"/>
                </a:solidFill>
              </a:rPr>
              <a:t>2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不可跪拜偶像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神的臨在及話語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申</a:t>
            </a:r>
            <a:r>
              <a:rPr lang="en-US" dirty="0" smtClean="0"/>
              <a:t>14:1-21</a:t>
            </a:r>
            <a:r>
              <a:rPr lang="en-US" dirty="0"/>
              <a:t>: </a:t>
            </a:r>
            <a:r>
              <a:rPr lang="en-US" dirty="0" smtClean="0"/>
              <a:t>		</a:t>
            </a:r>
            <a:r>
              <a:rPr lang="en-US" sz="3000" dirty="0" smtClean="0">
                <a:solidFill>
                  <a:srgbClr val="43F52B"/>
                </a:solidFill>
              </a:rPr>
              <a:t>3</a:t>
            </a:r>
            <a:r>
              <a:rPr lang="en-US" sz="3000" dirty="0">
                <a:solidFill>
                  <a:srgbClr val="43F52B"/>
                </a:solidFill>
              </a:rPr>
              <a:t>. </a:t>
            </a:r>
            <a:r>
              <a:rPr lang="zh-TW" altLang="en-US" sz="3000" dirty="0">
                <a:solidFill>
                  <a:srgbClr val="43F52B"/>
                </a:solidFill>
              </a:rPr>
              <a:t>不可妄稱神的</a:t>
            </a:r>
            <a:r>
              <a:rPr lang="zh-TW" altLang="en-US" sz="3000" dirty="0" smtClean="0">
                <a:solidFill>
                  <a:srgbClr val="43F52B"/>
                </a:solidFill>
              </a:rPr>
              <a:t>名 </a:t>
            </a:r>
            <a:r>
              <a:rPr lang="en-US" altLang="zh-TW" sz="3000" dirty="0">
                <a:solidFill>
                  <a:srgbClr val="43F52B"/>
                </a:solidFill>
              </a:rPr>
              <a:t>– </a:t>
            </a:r>
            <a:r>
              <a:rPr lang="zh-TW" altLang="en-US" sz="3000" dirty="0">
                <a:solidFill>
                  <a:srgbClr val="43F52B"/>
                </a:solidFill>
              </a:rPr>
              <a:t>潔</a:t>
            </a:r>
            <a:r>
              <a:rPr lang="zh-TW" altLang="en-US" sz="3000" dirty="0" smtClean="0">
                <a:solidFill>
                  <a:srgbClr val="43F52B"/>
                </a:solidFill>
              </a:rPr>
              <a:t>淨</a:t>
            </a:r>
            <a:r>
              <a:rPr lang="en-US" altLang="zh-TW" sz="3000" dirty="0" smtClean="0">
                <a:solidFill>
                  <a:srgbClr val="43F52B"/>
                </a:solidFill>
              </a:rPr>
              <a:t>,</a:t>
            </a:r>
            <a:r>
              <a:rPr lang="zh-TW" altLang="en-US" sz="3000" dirty="0" smtClean="0">
                <a:solidFill>
                  <a:srgbClr val="43F52B"/>
                </a:solidFill>
              </a:rPr>
              <a:t>界</a:t>
            </a:r>
            <a:r>
              <a:rPr lang="zh-TW" altLang="en-US" sz="3000" dirty="0">
                <a:solidFill>
                  <a:srgbClr val="43F52B"/>
                </a:solidFill>
              </a:rPr>
              <a:t>限</a:t>
            </a:r>
            <a:r>
              <a:rPr lang="en-US" sz="3000" dirty="0" smtClean="0">
                <a:solidFill>
                  <a:srgbClr val="43F52B"/>
                </a:solidFill>
              </a:rPr>
              <a:t>,</a:t>
            </a:r>
            <a:r>
              <a:rPr lang="zh-TW" altLang="en-US" sz="3000" dirty="0" smtClean="0">
                <a:solidFill>
                  <a:srgbClr val="43F52B"/>
                </a:solidFill>
              </a:rPr>
              <a:t>和</a:t>
            </a:r>
            <a:r>
              <a:rPr lang="zh-TW" altLang="en-US" sz="3000" dirty="0">
                <a:solidFill>
                  <a:srgbClr val="43F52B"/>
                </a:solidFill>
              </a:rPr>
              <a:t>權力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申</a:t>
            </a:r>
            <a:r>
              <a:rPr lang="en-US" dirty="0" smtClean="0"/>
              <a:t>14:22- </a:t>
            </a:r>
            <a:r>
              <a:rPr lang="en-US" dirty="0"/>
              <a:t>16:17: 	</a:t>
            </a:r>
            <a:r>
              <a:rPr lang="en-US" dirty="0">
                <a:solidFill>
                  <a:srgbClr val="43F52B"/>
                </a:solidFill>
              </a:rPr>
              <a:t>4. </a:t>
            </a:r>
            <a:r>
              <a:rPr lang="zh-TW" altLang="en-US" dirty="0" smtClean="0">
                <a:solidFill>
                  <a:srgbClr val="43F52B"/>
                </a:solidFill>
              </a:rPr>
              <a:t>守</a:t>
            </a:r>
            <a:r>
              <a:rPr lang="zh-TW" altLang="en-US" dirty="0">
                <a:solidFill>
                  <a:srgbClr val="43F52B"/>
                </a:solidFill>
              </a:rPr>
              <a:t>安息</a:t>
            </a:r>
            <a:r>
              <a:rPr lang="zh-TW" altLang="en-US" dirty="0" smtClean="0">
                <a:solidFill>
                  <a:srgbClr val="43F52B"/>
                </a:solidFill>
              </a:rPr>
              <a:t>日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放開 和使自由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申</a:t>
            </a:r>
            <a:r>
              <a:rPr lang="en-US" dirty="0" smtClean="0"/>
              <a:t>16:18- </a:t>
            </a:r>
            <a:r>
              <a:rPr lang="en-US" dirty="0"/>
              <a:t>18:22: 	</a:t>
            </a:r>
            <a:r>
              <a:rPr lang="en-US" dirty="0">
                <a:solidFill>
                  <a:srgbClr val="43F52B"/>
                </a:solidFill>
              </a:rPr>
              <a:t>5. </a:t>
            </a:r>
            <a:r>
              <a:rPr lang="zh-TW" altLang="en-US" dirty="0">
                <a:solidFill>
                  <a:srgbClr val="43F52B"/>
                </a:solidFill>
              </a:rPr>
              <a:t>父母及權威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人類權力的限制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dirty="0"/>
              <a:t>19:1-22:8:	</a:t>
            </a:r>
            <a:r>
              <a:rPr lang="en-US" dirty="0" smtClean="0">
                <a:solidFill>
                  <a:srgbClr val="43F52B"/>
                </a:solidFill>
              </a:rPr>
              <a:t>6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殺人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生與死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dirty="0"/>
              <a:t>22:9-23:18:	</a:t>
            </a:r>
            <a:r>
              <a:rPr lang="en-US" dirty="0" smtClean="0">
                <a:solidFill>
                  <a:srgbClr val="43F52B"/>
                </a:solidFill>
              </a:rPr>
              <a:t>7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姦淫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神</a:t>
            </a:r>
            <a:r>
              <a:rPr lang="en-US" dirty="0">
                <a:solidFill>
                  <a:srgbClr val="43F52B"/>
                </a:solidFill>
              </a:rPr>
              <a:t>, </a:t>
            </a:r>
            <a:r>
              <a:rPr lang="zh-TW" altLang="en-US" dirty="0">
                <a:solidFill>
                  <a:srgbClr val="43F52B"/>
                </a:solidFill>
              </a:rPr>
              <a:t>性</a:t>
            </a:r>
            <a:r>
              <a:rPr lang="en-US" dirty="0">
                <a:solidFill>
                  <a:srgbClr val="43F52B"/>
                </a:solidFill>
              </a:rPr>
              <a:t>, </a:t>
            </a:r>
            <a:r>
              <a:rPr lang="zh-TW" altLang="en-US" dirty="0">
                <a:solidFill>
                  <a:srgbClr val="43F52B"/>
                </a:solidFill>
              </a:rPr>
              <a:t>及外邦人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dirty="0"/>
              <a:t>23:19-24:7	</a:t>
            </a:r>
            <a:r>
              <a:rPr lang="en-US" dirty="0" smtClean="0">
                <a:solidFill>
                  <a:srgbClr val="43F52B"/>
                </a:solidFill>
              </a:rPr>
              <a:t>8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偷竊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金錢</a:t>
            </a:r>
            <a:r>
              <a:rPr lang="en-US" dirty="0">
                <a:solidFill>
                  <a:srgbClr val="43F52B"/>
                </a:solidFill>
              </a:rPr>
              <a:t>, </a:t>
            </a:r>
            <a:r>
              <a:rPr lang="zh-TW" altLang="en-US" dirty="0">
                <a:solidFill>
                  <a:srgbClr val="43F52B"/>
                </a:solidFill>
              </a:rPr>
              <a:t>自由</a:t>
            </a:r>
            <a:r>
              <a:rPr lang="en-US" dirty="0">
                <a:solidFill>
                  <a:srgbClr val="43F52B"/>
                </a:solidFill>
              </a:rPr>
              <a:t>, </a:t>
            </a:r>
            <a:r>
              <a:rPr lang="zh-TW" altLang="en-US" dirty="0">
                <a:solidFill>
                  <a:srgbClr val="43F52B"/>
                </a:solidFill>
              </a:rPr>
              <a:t>及生命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dirty="0"/>
              <a:t>24:8-25:4	</a:t>
            </a:r>
            <a:r>
              <a:rPr lang="en-US" dirty="0" smtClean="0">
                <a:solidFill>
                  <a:srgbClr val="43F52B"/>
                </a:solidFill>
              </a:rPr>
              <a:t>9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作假見證</a:t>
            </a:r>
            <a:r>
              <a:rPr lang="en-US" altLang="zh-TW" dirty="0">
                <a:solidFill>
                  <a:srgbClr val="43F52B"/>
                </a:solidFill>
              </a:rPr>
              <a:t>–</a:t>
            </a:r>
            <a:r>
              <a:rPr lang="zh-TW" altLang="en-US" dirty="0">
                <a:solidFill>
                  <a:srgbClr val="43F52B"/>
                </a:solidFill>
              </a:rPr>
              <a:t>保護個人的名譽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r>
              <a:rPr lang="zh-TW" altLang="en-US" dirty="0"/>
              <a:t>申</a:t>
            </a:r>
            <a:r>
              <a:rPr lang="en-US" dirty="0"/>
              <a:t>25:5-26:15	</a:t>
            </a:r>
            <a:r>
              <a:rPr lang="en-US" dirty="0" smtClean="0">
                <a:solidFill>
                  <a:srgbClr val="43F52B"/>
                </a:solidFill>
              </a:rPr>
              <a:t>10</a:t>
            </a:r>
            <a:r>
              <a:rPr lang="en-US" dirty="0">
                <a:solidFill>
                  <a:srgbClr val="43F52B"/>
                </a:solidFill>
              </a:rPr>
              <a:t>. </a:t>
            </a:r>
            <a:r>
              <a:rPr lang="zh-TW" altLang="en-US" dirty="0">
                <a:solidFill>
                  <a:srgbClr val="43F52B"/>
                </a:solidFill>
              </a:rPr>
              <a:t>貪戀 </a:t>
            </a:r>
            <a:r>
              <a:rPr lang="en-US" altLang="zh-TW" dirty="0">
                <a:solidFill>
                  <a:srgbClr val="43F52B"/>
                </a:solidFill>
              </a:rPr>
              <a:t>– </a:t>
            </a:r>
            <a:r>
              <a:rPr lang="zh-TW" altLang="en-US" dirty="0">
                <a:solidFill>
                  <a:srgbClr val="43F52B"/>
                </a:solidFill>
              </a:rPr>
              <a:t>規則及例外</a:t>
            </a:r>
            <a:endParaRPr lang="en-US" dirty="0">
              <a:solidFill>
                <a:srgbClr val="43F52B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098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 Law and NT Christians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mtClean="0"/>
              <a:t>Jesus did not come to abolish the law</a:t>
            </a:r>
          </a:p>
          <a:p>
            <a:pPr lvl="1"/>
            <a:r>
              <a:rPr lang="en-US" smtClean="0"/>
              <a:t>Matt 5:17</a:t>
            </a:r>
            <a:r>
              <a:rPr lang="zh-TW" altLang="en-US"/>
              <a:t>你們不要以為我來是要廢除律法和先知；我來不是要</a:t>
            </a:r>
            <a:r>
              <a:rPr lang="zh-TW" altLang="en-US" b="1">
                <a:solidFill>
                  <a:srgbClr val="FF0000"/>
                </a:solidFill>
              </a:rPr>
              <a:t>廢除</a:t>
            </a:r>
            <a:r>
              <a:rPr lang="zh-TW" altLang="en-US"/>
              <a:t>，而是要</a:t>
            </a:r>
            <a:r>
              <a:rPr lang="zh-TW" altLang="en-US">
                <a:solidFill>
                  <a:srgbClr val="FF0000"/>
                </a:solidFill>
              </a:rPr>
              <a:t>完成</a:t>
            </a:r>
            <a:r>
              <a:rPr lang="zh-TW" altLang="en-US" smtClean="0"/>
              <a:t>。</a:t>
            </a:r>
            <a:endParaRPr lang="en-US" altLang="zh-TW" smtClean="0"/>
          </a:p>
          <a:p>
            <a:pPr lvl="2"/>
            <a:r>
              <a:rPr lang="zh-TW" altLang="en-US" smtClean="0">
                <a:solidFill>
                  <a:srgbClr val="FF0000"/>
                </a:solidFill>
              </a:rPr>
              <a:t>廢除 </a:t>
            </a:r>
            <a:r>
              <a:rPr lang="en-US" altLang="zh-TW" smtClean="0">
                <a:solidFill>
                  <a:srgbClr val="FF0000"/>
                </a:solidFill>
              </a:rPr>
              <a:t>(</a:t>
            </a:r>
            <a:r>
              <a:rPr lang="el-GR" altLang="zh-TW">
                <a:solidFill>
                  <a:srgbClr val="FF0000"/>
                </a:solidFill>
              </a:rPr>
              <a:t>καταλῦσαι</a:t>
            </a:r>
            <a:r>
              <a:rPr lang="en-US" altLang="zh-TW" smtClean="0">
                <a:solidFill>
                  <a:srgbClr val="FF0000"/>
                </a:solidFill>
              </a:rPr>
              <a:t>) </a:t>
            </a:r>
            <a:r>
              <a:rPr lang="en-US" altLang="zh-TW" smtClean="0"/>
              <a:t>= complete destruction</a:t>
            </a:r>
          </a:p>
          <a:p>
            <a:pPr lvl="2"/>
            <a:r>
              <a:rPr lang="zh-TW" altLang="en-US" smtClean="0">
                <a:solidFill>
                  <a:srgbClr val="FF0000"/>
                </a:solidFill>
              </a:rPr>
              <a:t>完成 </a:t>
            </a:r>
            <a:r>
              <a:rPr lang="en-US" altLang="zh-TW" smtClean="0"/>
              <a:t>= fulfill = bring to a full meaning</a:t>
            </a:r>
          </a:p>
          <a:p>
            <a:pPr lvl="1"/>
            <a:r>
              <a:rPr lang="en-US" altLang="zh-TW" smtClean="0"/>
              <a:t>18 </a:t>
            </a:r>
            <a:r>
              <a:rPr lang="zh-TW" altLang="en-US"/>
              <a:t>我實在告訴你們、就是到天地都廢去了、</a:t>
            </a:r>
            <a:r>
              <a:rPr lang="zh-TW" altLang="en-US">
                <a:solidFill>
                  <a:srgbClr val="E296D4"/>
                </a:solidFill>
              </a:rPr>
              <a:t>律法的一點一畫也不能廢去、都要</a:t>
            </a:r>
            <a:r>
              <a:rPr lang="zh-TW" altLang="en-US">
                <a:solidFill>
                  <a:srgbClr val="FF0000"/>
                </a:solidFill>
              </a:rPr>
              <a:t>成全</a:t>
            </a:r>
            <a:r>
              <a:rPr lang="zh-TW" altLang="en-US" smtClean="0"/>
              <a:t>。</a:t>
            </a:r>
            <a:r>
              <a:rPr lang="en-US" altLang="zh-TW" smtClean="0"/>
              <a:t>[to be, to become] 19</a:t>
            </a:r>
            <a:r>
              <a:rPr lang="zh-TW" altLang="en-US" smtClean="0"/>
              <a:t>所</a:t>
            </a:r>
            <a:r>
              <a:rPr lang="zh-TW" altLang="en-US"/>
              <a:t>以無論何人廢掉這誡命中最小的一條、又教訓人這樣作、他在天國要稱為最小的．但無論何人遵行這誡命、又教訓人遵行、他在天國要稱為大的</a:t>
            </a:r>
            <a:r>
              <a:rPr lang="zh-TW" altLang="en-US" smtClean="0"/>
              <a:t>。</a:t>
            </a:r>
            <a:r>
              <a:rPr lang="en-US" altLang="zh-TW" smtClean="0"/>
              <a:t>20</a:t>
            </a:r>
            <a:r>
              <a:rPr lang="zh-TW" altLang="en-US" smtClean="0"/>
              <a:t>我</a:t>
            </a:r>
            <a:r>
              <a:rPr lang="zh-TW" altLang="en-US"/>
              <a:t>告訴你們、你們的義、若不勝於文士和法利賽人的義、斷不能進天國</a:t>
            </a:r>
            <a:r>
              <a:rPr lang="zh-TW" altLang="en-US" smtClean="0"/>
              <a:t>。</a:t>
            </a:r>
            <a:endParaRPr lang="en-US" altLang="zh-TW" smtClean="0"/>
          </a:p>
          <a:p>
            <a:r>
              <a:rPr lang="en-US" altLang="zh-TW" smtClean="0"/>
              <a:t>Jesus’ illustration – moral law</a:t>
            </a:r>
            <a:endParaRPr lang="en-US" altLang="zh-TW"/>
          </a:p>
          <a:p>
            <a:pPr lvl="1"/>
            <a:r>
              <a:rPr lang="en-US" altLang="zh-TW" smtClean="0"/>
              <a:t>21 </a:t>
            </a:r>
            <a:r>
              <a:rPr lang="zh-TW" altLang="en-US">
                <a:solidFill>
                  <a:srgbClr val="E296D4"/>
                </a:solidFill>
              </a:rPr>
              <a:t>你們聽見有吩咐古人的話、說</a:t>
            </a:r>
            <a:r>
              <a:rPr lang="zh-TW" altLang="en-US"/>
              <a:t>、</a:t>
            </a:r>
            <a:r>
              <a:rPr lang="en-US" altLang="zh-TW"/>
              <a:t>『</a:t>
            </a:r>
            <a:r>
              <a:rPr lang="zh-TW" altLang="en-US">
                <a:solidFill>
                  <a:srgbClr val="FF0000"/>
                </a:solidFill>
              </a:rPr>
              <a:t>不可殺人、</a:t>
            </a:r>
            <a:r>
              <a:rPr lang="en-US" altLang="zh-TW">
                <a:solidFill>
                  <a:srgbClr val="FF0000"/>
                </a:solidFill>
              </a:rPr>
              <a:t>』</a:t>
            </a:r>
            <a:r>
              <a:rPr lang="zh-TW" altLang="en-US">
                <a:solidFill>
                  <a:srgbClr val="FF0000"/>
                </a:solidFill>
              </a:rPr>
              <a:t>又說、</a:t>
            </a:r>
            <a:r>
              <a:rPr lang="en-US" altLang="zh-TW">
                <a:solidFill>
                  <a:srgbClr val="FF0000"/>
                </a:solidFill>
              </a:rPr>
              <a:t>『</a:t>
            </a:r>
            <a:r>
              <a:rPr lang="zh-TW" altLang="en-US">
                <a:solidFill>
                  <a:srgbClr val="FF0000"/>
                </a:solidFill>
              </a:rPr>
              <a:t>凡殺人的、難免受審判。</a:t>
            </a:r>
            <a:r>
              <a:rPr lang="en-US" altLang="zh-TW" smtClean="0"/>
              <a:t>』</a:t>
            </a:r>
          </a:p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383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Christ nullified the law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/>
              <a:t>Eph</a:t>
            </a:r>
            <a:r>
              <a:rPr lang="en-US" sz="3600" dirty="0" smtClean="0"/>
              <a:t> 2:15</a:t>
            </a:r>
            <a:r>
              <a:rPr lang="zh-TW" altLang="en-US" sz="3600" dirty="0"/>
              <a:t>基督就是我們的和平：他使雙方合而為一，拆毀了</a:t>
            </a:r>
            <a:r>
              <a:rPr lang="zh-TW" altLang="en-US" sz="3600" dirty="0">
                <a:solidFill>
                  <a:srgbClr val="00B0F0"/>
                </a:solidFill>
              </a:rPr>
              <a:t>隔在中間的牆</a:t>
            </a:r>
            <a:r>
              <a:rPr lang="zh-TW" altLang="en-US" sz="3600" dirty="0"/>
              <a:t>，就是以自己的身體除掉雙方的仇恨， </a:t>
            </a:r>
            <a:r>
              <a:rPr lang="en-US" altLang="zh-TW" sz="3600" dirty="0"/>
              <a:t>15 </a:t>
            </a:r>
            <a:r>
              <a:rPr lang="zh-TW" altLang="en-US" sz="3600" dirty="0">
                <a:solidFill>
                  <a:srgbClr val="FF0000"/>
                </a:solidFill>
              </a:rPr>
              <a:t>並且廢掉了律法的規條</a:t>
            </a:r>
            <a:r>
              <a:rPr lang="zh-TW" altLang="en-US" sz="3600" dirty="0"/>
              <a:t>，使兩者</a:t>
            </a:r>
            <a:r>
              <a:rPr lang="zh-TW" altLang="en-US" sz="3600" dirty="0">
                <a:solidFill>
                  <a:srgbClr val="E296D4"/>
                </a:solidFill>
              </a:rPr>
              <a:t>在他裡面成為一個新人</a:t>
            </a:r>
            <a:r>
              <a:rPr lang="zh-TW" altLang="en-US" sz="3600" dirty="0"/>
              <a:t>，這樣就締造了和平。</a:t>
            </a:r>
            <a:endParaRPr lang="en-US" altLang="zh-TW" sz="3600" dirty="0"/>
          </a:p>
          <a:p>
            <a:r>
              <a:rPr lang="zh-TW" altLang="en-US" sz="3600" dirty="0" smtClean="0">
                <a:solidFill>
                  <a:srgbClr val="FF0000"/>
                </a:solidFill>
              </a:rPr>
              <a:t>廢掉 </a:t>
            </a:r>
            <a:r>
              <a:rPr lang="en-US" altLang="zh-TW" sz="3600" dirty="0" smtClean="0">
                <a:solidFill>
                  <a:srgbClr val="FF0000"/>
                </a:solidFill>
              </a:rPr>
              <a:t>(</a:t>
            </a:r>
            <a:r>
              <a:rPr lang="el-GR" altLang="zh-TW" sz="3600" dirty="0" smtClean="0">
                <a:solidFill>
                  <a:srgbClr val="FF0000"/>
                </a:solidFill>
              </a:rPr>
              <a:t>καταργήσας</a:t>
            </a:r>
            <a:r>
              <a:rPr lang="en-US" altLang="zh-TW" sz="3600" dirty="0" smtClean="0">
                <a:solidFill>
                  <a:srgbClr val="FF0000"/>
                </a:solidFill>
              </a:rPr>
              <a:t>)</a:t>
            </a:r>
            <a:r>
              <a:rPr lang="en-US" sz="3600" dirty="0" smtClean="0"/>
              <a:t>= nullify render </a:t>
            </a:r>
            <a:r>
              <a:rPr lang="en-US" sz="3600" dirty="0" smtClean="0"/>
              <a:t>inoperative</a:t>
            </a:r>
            <a:endParaRPr lang="en-US" sz="36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337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z="2400">
                <a:latin typeface="Capitals" charset="0"/>
                <a:ea typeface="新細明體" pitchFamily="18" charset="-120"/>
              </a:rPr>
              <a:t>Ceremonial Laws / </a:t>
            </a:r>
            <a:r>
              <a:rPr lang="en-US" altLang="zh-TW" sz="2400" smtClean="0">
                <a:latin typeface="Capitals" charset="0"/>
                <a:ea typeface="新細明體" pitchFamily="18" charset="-120"/>
              </a:rPr>
              <a:t>ordinances abolished in NT</a:t>
            </a:r>
            <a:endParaRPr lang="zh-TW" altLang="en-US" sz="2400">
              <a:latin typeface="Capitals" charset="0"/>
              <a:ea typeface="新細明體" pitchFamily="18" charset="-120"/>
            </a:endParaRPr>
          </a:p>
        </p:txBody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dirty="0" smtClean="0"/>
              <a:t>Col 2:14 </a:t>
            </a:r>
            <a:r>
              <a:rPr lang="zh-TW" altLang="en-US" sz="3600" dirty="0">
                <a:solidFill>
                  <a:srgbClr val="E296D4"/>
                </a:solidFill>
              </a:rPr>
              <a:t>塗抹了那寫在規條上</a:t>
            </a:r>
            <a:r>
              <a:rPr lang="zh-TW" altLang="en-US" sz="3600" dirty="0"/>
              <a:t>反對我們、與我們為敵的字句，並且把這字句從我們中間拿去，釘在十字架上。</a:t>
            </a:r>
            <a:endParaRPr lang="en-US" altLang="zh-TW" sz="3600" dirty="0"/>
          </a:p>
          <a:p>
            <a:pPr marL="0" indent="0">
              <a:buNone/>
            </a:pPr>
            <a:r>
              <a:rPr lang="en-US" altLang="zh-TW" sz="3600" dirty="0" smtClean="0"/>
              <a:t>15 </a:t>
            </a:r>
            <a:r>
              <a:rPr lang="zh-TW" altLang="en-US" sz="3600" dirty="0"/>
              <a:t>他既然靠著十字架勝過了一切執政掌權的，廢除了他們的權勢，就在凱旋的行列中，把他們公開示眾。</a:t>
            </a:r>
            <a:endParaRPr lang="en-US" altLang="zh-TW" sz="3600" dirty="0"/>
          </a:p>
          <a:p>
            <a:pPr marL="0" indent="0">
              <a:buNone/>
            </a:pPr>
            <a:r>
              <a:rPr lang="en-US" sz="3600" dirty="0" smtClean="0"/>
              <a:t>16 </a:t>
            </a:r>
            <a:r>
              <a:rPr lang="zh-TW" altLang="en-US" sz="3600" dirty="0"/>
              <a:t>所以不要讓人</a:t>
            </a:r>
            <a:r>
              <a:rPr lang="zh-TW" altLang="en-US" sz="3600" dirty="0">
                <a:solidFill>
                  <a:srgbClr val="E296D4"/>
                </a:solidFill>
              </a:rPr>
              <a:t>因著飲食、節期、月朔、安息日</a:t>
            </a:r>
            <a:r>
              <a:rPr lang="zh-TW" altLang="en-US" sz="3600" dirty="0"/>
              <a:t>批評你們</a:t>
            </a:r>
            <a:r>
              <a:rPr lang="zh-TW" altLang="en-US" sz="3600" dirty="0" smtClean="0"/>
              <a:t>，</a:t>
            </a:r>
            <a:r>
              <a:rPr lang="en-US" sz="3600" dirty="0" smtClean="0"/>
              <a:t>17 </a:t>
            </a:r>
            <a:r>
              <a:rPr lang="zh-TW" altLang="en-US" sz="3600" dirty="0">
                <a:solidFill>
                  <a:srgbClr val="E296D4"/>
                </a:solidFill>
              </a:rPr>
              <a:t>這些不過是將來的事的影子</a:t>
            </a:r>
            <a:r>
              <a:rPr lang="zh-TW" altLang="en-US" sz="3600" dirty="0"/>
              <a:t>，那真體卻是屬於基督的</a:t>
            </a:r>
            <a:r>
              <a:rPr lang="zh-TW" altLang="en-US" sz="3600" dirty="0" smtClean="0"/>
              <a:t>。</a:t>
            </a:r>
            <a:endParaRPr lang="en-US" altLang="zh-TW" dirty="0">
              <a:latin typeface="+mj-lt"/>
              <a:ea typeface="新細明體" pitchFamily="18" charset="-12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738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Purity law abolished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/>
              <a:t>Acts 11: 2 </a:t>
            </a:r>
            <a:r>
              <a:rPr lang="zh-TW" altLang="en-US" sz="4000" dirty="0"/>
              <a:t>彼得上到耶路撒冷的時候，那些守割禮的人與他爭論</a:t>
            </a:r>
            <a:r>
              <a:rPr lang="zh-TW" altLang="en-US" sz="4000" dirty="0" smtClean="0"/>
              <a:t>，</a:t>
            </a:r>
            <a:r>
              <a:rPr lang="en-US" sz="4000" dirty="0" smtClean="0"/>
              <a:t>3</a:t>
            </a:r>
            <a:r>
              <a:rPr lang="zh-TW" altLang="en-US" sz="4000" dirty="0" smtClean="0"/>
              <a:t>說</a:t>
            </a:r>
            <a:r>
              <a:rPr lang="zh-TW" altLang="en-US" sz="4000" dirty="0"/>
              <a:t>：</a:t>
            </a:r>
            <a:r>
              <a:rPr lang="en-US" altLang="zh-TW" sz="4000" dirty="0"/>
              <a:t>"</a:t>
            </a:r>
            <a:r>
              <a:rPr lang="zh-TW" altLang="en-US" sz="4000" dirty="0"/>
              <a:t>你竟然到未受割禮的人那裡，跟他們一起吃飯！</a:t>
            </a:r>
            <a:r>
              <a:rPr lang="en-US" altLang="zh-TW" sz="4000" dirty="0" smtClean="0"/>
              <a:t>"</a:t>
            </a:r>
            <a:r>
              <a:rPr lang="en-US" sz="4000" dirty="0" smtClean="0"/>
              <a:t>4</a:t>
            </a:r>
            <a:r>
              <a:rPr lang="zh-TW" altLang="en-US" sz="4000" dirty="0" smtClean="0"/>
              <a:t>彼</a:t>
            </a:r>
            <a:r>
              <a:rPr lang="zh-TW" altLang="en-US" sz="4000" dirty="0"/>
              <a:t>得就按著次序向他們講解，說</a:t>
            </a:r>
            <a:r>
              <a:rPr lang="zh-TW" altLang="en-US" sz="4000" dirty="0" smtClean="0"/>
              <a:t>：</a:t>
            </a:r>
            <a:r>
              <a:rPr lang="en-US" sz="4000" dirty="0" smtClean="0"/>
              <a:t>5 </a:t>
            </a:r>
            <a:r>
              <a:rPr lang="en-US" altLang="zh-TW" sz="4000" dirty="0"/>
              <a:t>"</a:t>
            </a:r>
            <a:r>
              <a:rPr lang="zh-TW" altLang="en-US" sz="4000" dirty="0"/>
              <a:t>我在約帕城禱告的時候，</a:t>
            </a:r>
            <a:r>
              <a:rPr lang="zh-TW" altLang="en-US" sz="4000" dirty="0">
                <a:solidFill>
                  <a:srgbClr val="00B0F0"/>
                </a:solidFill>
              </a:rPr>
              <a:t>魂遊象外，見到異象</a:t>
            </a:r>
            <a:r>
              <a:rPr lang="zh-TW" altLang="en-US" sz="4000" dirty="0"/>
              <a:t>：有一件東西，好像一塊大布，綁著四角，從天上降下來，一直來到我面前</a:t>
            </a:r>
            <a:r>
              <a:rPr lang="zh-TW" altLang="en-US" sz="4000" dirty="0" smtClean="0"/>
              <a:t>。</a:t>
            </a:r>
            <a:endParaRPr lang="en-US" altLang="zh-TW" sz="40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YFBI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0F7002-6C71-439E-BC15-90A0AF193AE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357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p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phil">
      <a:majorFont>
        <a:latin typeface="Georgia"/>
        <a:ea typeface="標楷體"/>
        <a:cs typeface="SBL Hebrew"/>
      </a:majorFont>
      <a:minorFont>
        <a:latin typeface="Georgia"/>
        <a:ea typeface="標楷體"/>
        <a:cs typeface="SBL Hebrew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</Template>
  <TotalTime>5870</TotalTime>
  <Words>2879</Words>
  <Application>Microsoft Office PowerPoint</Application>
  <PresentationFormat>On-screen Show (4:3)</PresentationFormat>
  <Paragraphs>233</Paragraphs>
  <Slides>27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Temp</vt:lpstr>
      <vt:lpstr>申命記對今日信徒的意義 - Jan 18</vt:lpstr>
      <vt:lpstr>Classification of laws</vt:lpstr>
      <vt:lpstr>Two Kinds of Moral Laws</vt:lpstr>
      <vt:lpstr>Law Codes in the Pentateuch</vt:lpstr>
      <vt:lpstr>十誡的延伸 (申 6-26)</vt:lpstr>
      <vt:lpstr>OT Law and NT Christians</vt:lpstr>
      <vt:lpstr>Christ nullified the law</vt:lpstr>
      <vt:lpstr>Ceremonial Laws / ordinances abolished in NT</vt:lpstr>
      <vt:lpstr>Purity law abolished</vt:lpstr>
      <vt:lpstr>Purity Law abolished</vt:lpstr>
      <vt:lpstr>Sacrificial laws abolished</vt:lpstr>
      <vt:lpstr>Sacrificial laws abolished</vt:lpstr>
      <vt:lpstr>Sacrificial laws abolished</vt:lpstr>
      <vt:lpstr>Problem with the Sabbath</vt:lpstr>
      <vt:lpstr>Christians are not keeping Sabbath</vt:lpstr>
      <vt:lpstr>“Law” practiced before the Mosaic era</vt:lpstr>
      <vt:lpstr>Problem with eating Blood</vt:lpstr>
      <vt:lpstr>General priniciples</vt:lpstr>
      <vt:lpstr>Example 1: No idols / other gods</vt:lpstr>
      <vt:lpstr>Example 2: misuse of God’s name</vt:lpstr>
      <vt:lpstr>Interpretation of Case laws</vt:lpstr>
      <vt:lpstr>1. ANE background of the situation</vt:lpstr>
      <vt:lpstr>2. Interpretion of the case</vt:lpstr>
      <vt:lpstr>3. Interpreting the consequence</vt:lpstr>
      <vt:lpstr>3. Interpreting the consequence</vt:lpstr>
      <vt:lpstr>4. TImeless principle</vt:lpstr>
      <vt:lpstr>5. Specific Application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申命記對今日信徒的意義 - Jan 18</dc:title>
  <dc:creator> Philip Pang</dc:creator>
  <cp:lastModifiedBy> Philip Pang</cp:lastModifiedBy>
  <cp:revision>92</cp:revision>
  <cp:lastPrinted>2014-01-04T08:03:48Z</cp:lastPrinted>
  <dcterms:created xsi:type="dcterms:W3CDTF">2013-12-30T14:31:07Z</dcterms:created>
  <dcterms:modified xsi:type="dcterms:W3CDTF">2014-01-18T07:42:24Z</dcterms:modified>
</cp:coreProperties>
</file>